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64"/>
  </p:notesMasterIdLst>
  <p:handoutMasterIdLst>
    <p:handoutMasterId r:id="rId65"/>
  </p:handoutMasterIdLst>
  <p:sldIdLst>
    <p:sldId id="256" r:id="rId2"/>
    <p:sldId id="336" r:id="rId3"/>
    <p:sldId id="300" r:id="rId4"/>
    <p:sldId id="302" r:id="rId5"/>
    <p:sldId id="274" r:id="rId6"/>
    <p:sldId id="275" r:id="rId7"/>
    <p:sldId id="276" r:id="rId8"/>
    <p:sldId id="277" r:id="rId9"/>
    <p:sldId id="278" r:id="rId10"/>
    <p:sldId id="280" r:id="rId11"/>
    <p:sldId id="303" r:id="rId12"/>
    <p:sldId id="281" r:id="rId13"/>
    <p:sldId id="282" r:id="rId14"/>
    <p:sldId id="283" r:id="rId15"/>
    <p:sldId id="304" r:id="rId16"/>
    <p:sldId id="284" r:id="rId17"/>
    <p:sldId id="285" r:id="rId18"/>
    <p:sldId id="286" r:id="rId19"/>
    <p:sldId id="287" r:id="rId20"/>
    <p:sldId id="288" r:id="rId21"/>
    <p:sldId id="289" r:id="rId22"/>
    <p:sldId id="291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295" r:id="rId36"/>
    <p:sldId id="292" r:id="rId37"/>
    <p:sldId id="293" r:id="rId38"/>
    <p:sldId id="296" r:id="rId39"/>
    <p:sldId id="317" r:id="rId40"/>
    <p:sldId id="342" r:id="rId41"/>
    <p:sldId id="343" r:id="rId42"/>
    <p:sldId id="318" r:id="rId43"/>
    <p:sldId id="326" r:id="rId44"/>
    <p:sldId id="327" r:id="rId45"/>
    <p:sldId id="320" r:id="rId46"/>
    <p:sldId id="321" r:id="rId47"/>
    <p:sldId id="344" r:id="rId48"/>
    <p:sldId id="345" r:id="rId49"/>
    <p:sldId id="328" r:id="rId50"/>
    <p:sldId id="329" r:id="rId51"/>
    <p:sldId id="330" r:id="rId52"/>
    <p:sldId id="331" r:id="rId53"/>
    <p:sldId id="332" r:id="rId54"/>
    <p:sldId id="333" r:id="rId55"/>
    <p:sldId id="334" r:id="rId56"/>
    <p:sldId id="335" r:id="rId57"/>
    <p:sldId id="337" r:id="rId58"/>
    <p:sldId id="338" r:id="rId59"/>
    <p:sldId id="339" r:id="rId60"/>
    <p:sldId id="340" r:id="rId61"/>
    <p:sldId id="341" r:id="rId62"/>
    <p:sldId id="257" r:id="rId63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9BE1FFA6-E949-5543-8D30-64377D7189A1}">
          <p14:sldIdLst>
            <p14:sldId id="256"/>
            <p14:sldId id="336"/>
            <p14:sldId id="300"/>
            <p14:sldId id="302"/>
            <p14:sldId id="274"/>
            <p14:sldId id="275"/>
            <p14:sldId id="276"/>
            <p14:sldId id="277"/>
            <p14:sldId id="278"/>
            <p14:sldId id="280"/>
            <p14:sldId id="303"/>
            <p14:sldId id="281"/>
            <p14:sldId id="282"/>
            <p14:sldId id="283"/>
            <p14:sldId id="304"/>
            <p14:sldId id="284"/>
            <p14:sldId id="285"/>
            <p14:sldId id="286"/>
            <p14:sldId id="287"/>
            <p14:sldId id="288"/>
            <p14:sldId id="289"/>
            <p14:sldId id="291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295"/>
            <p14:sldId id="292"/>
            <p14:sldId id="293"/>
            <p14:sldId id="296"/>
            <p14:sldId id="317"/>
            <p14:sldId id="342"/>
            <p14:sldId id="343"/>
            <p14:sldId id="318"/>
            <p14:sldId id="326"/>
            <p14:sldId id="327"/>
            <p14:sldId id="320"/>
            <p14:sldId id="321"/>
            <p14:sldId id="344"/>
            <p14:sldId id="345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7"/>
            <p14:sldId id="338"/>
            <p14:sldId id="339"/>
            <p14:sldId id="340"/>
            <p14:sldId id="341"/>
          </p14:sldIdLst>
        </p14:section>
        <p14:section name="參考資料" id="{61AF5ABB-192A-854A-95B5-5CA5DEC277EE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5" Type="http://schemas.openxmlformats.org/officeDocument/2006/relationships/handoutMaster" Target="handoutMasters/handoutMaster1.xml"/><Relationship Id="rId66" Type="http://schemas.openxmlformats.org/officeDocument/2006/relationships/printerSettings" Target="printerSettings/printerSettings1.bin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8AB25-721A-AE43-8ABC-7A3B85943D67}" type="datetimeFigureOut">
              <a:rPr kumimoji="1" lang="zh-CN" altLang="en-US" smtClean="0"/>
              <a:t>15/7/13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D7CC9-34F4-D44A-A1FE-60DF5B34BC6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241257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9F0AE-C026-C647-8399-5B4A9021DC7C}" type="datetimeFigureOut">
              <a:rPr kumimoji="1" lang="zh-CN" altLang="en-US" smtClean="0"/>
              <a:t>15/7/13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 smtClean="0"/>
              <a:t>单击此处编辑母版文本样式</a:t>
            </a:r>
          </a:p>
          <a:p>
            <a:pPr lvl="1"/>
            <a:r>
              <a:rPr kumimoji="1" lang="zh-TW" altLang="en-US" smtClean="0"/>
              <a:t>二级</a:t>
            </a:r>
          </a:p>
          <a:p>
            <a:pPr lvl="2"/>
            <a:r>
              <a:rPr kumimoji="1" lang="zh-TW" altLang="en-US" smtClean="0"/>
              <a:t>三级</a:t>
            </a:r>
          </a:p>
          <a:p>
            <a:pPr lvl="3"/>
            <a:r>
              <a:rPr kumimoji="1" lang="zh-TW" altLang="en-US" smtClean="0"/>
              <a:t>四级</a:t>
            </a:r>
          </a:p>
          <a:p>
            <a:pPr lvl="4"/>
            <a:r>
              <a:rPr kumimoji="1" lang="zh-TW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217F3-4D4F-E143-BBC4-BDDCAE7BF28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333557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http://</a:t>
            </a:r>
            <a:r>
              <a:rPr kumimoji="1" lang="en-US" altLang="zh-CN" dirty="0" err="1" smtClean="0"/>
              <a:t>speechforever.pixnet.net</a:t>
            </a:r>
            <a:r>
              <a:rPr kumimoji="1" lang="en-US" altLang="zh-CN" dirty="0" smtClean="0"/>
              <a:t>/blog/post/19288192-%E5%AC%B0%E5%B9%BC%E5%85%92%E7%9A%84%E5%8F%A3%E8%85%94%E9%81%8B%E5%8B%95%E5%B0%8F%E9%81%8A%E6%88%B2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25708-70E4-4E40-9FC1-8C7829C51CEF}" type="slidenum">
              <a:rPr kumimoji="1" lang="zh-CN" altLang="en-US" smtClean="0"/>
              <a:t>57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84260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82EF-FB1D-EC46-869A-8B883BC0C52F}" type="datetime1">
              <a:rPr kumimoji="1" lang="zh-TW" altLang="en-US" smtClean="0"/>
              <a:t>15/7/13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zh-TW" altLang="en-US" smtClean="0"/>
              <a:t>单击此处编辑母版标题样式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A22A-2647-3C43-A9EB-9879BB3C364D}" type="datetime1">
              <a:rPr kumimoji="1" lang="zh-TW" altLang="en-US" smtClean="0"/>
              <a:t>15/7/13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TW" altLang="en-US" smtClean="0"/>
              <a:t>单击此处编辑母版文本样式</a:t>
            </a:r>
          </a:p>
          <a:p>
            <a:pPr lvl="1"/>
            <a:r>
              <a:rPr lang="zh-TW" altLang="en-US" smtClean="0"/>
              <a:t>二级</a:t>
            </a:r>
          </a:p>
          <a:p>
            <a:pPr lvl="2"/>
            <a:r>
              <a:rPr lang="zh-TW" altLang="en-US" smtClean="0"/>
              <a:t>三级</a:t>
            </a:r>
          </a:p>
          <a:p>
            <a:pPr lvl="3"/>
            <a:r>
              <a:rPr lang="zh-TW" altLang="en-US" smtClean="0"/>
              <a:t>四级</a:t>
            </a:r>
          </a:p>
          <a:p>
            <a:pPr lvl="4"/>
            <a:r>
              <a:rPr lang="zh-TW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F621-D88F-C144-BCD9-D64F7A40E0D6}" type="datetime1">
              <a:rPr kumimoji="1" lang="zh-TW" altLang="en-US" smtClean="0"/>
              <a:t>15/7/13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zh-TW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TW" altLang="en-US" smtClean="0"/>
              <a:t>单击此处编辑母版文本样式</a:t>
            </a:r>
          </a:p>
          <a:p>
            <a:pPr lvl="1"/>
            <a:r>
              <a:rPr lang="zh-TW" altLang="en-US" smtClean="0"/>
              <a:t>二级</a:t>
            </a:r>
          </a:p>
          <a:p>
            <a:pPr lvl="2"/>
            <a:r>
              <a:rPr lang="zh-TW" altLang="en-US" smtClean="0"/>
              <a:t>三级</a:t>
            </a:r>
          </a:p>
          <a:p>
            <a:pPr lvl="3"/>
            <a:r>
              <a:rPr lang="zh-TW" altLang="en-US" smtClean="0"/>
              <a:t>四级</a:t>
            </a:r>
          </a:p>
          <a:p>
            <a:pPr lvl="4"/>
            <a:r>
              <a:rPr lang="zh-TW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E69A8-0990-1344-BF57-197E41306C76}" type="datetime1">
              <a:rPr kumimoji="1" lang="zh-TW" altLang="en-US" smtClean="0"/>
              <a:t>15/7/13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TW" altLang="en-US" smtClean="0"/>
              <a:t>单击此处编辑母版文本样式</a:t>
            </a:r>
          </a:p>
          <a:p>
            <a:pPr lvl="1"/>
            <a:r>
              <a:rPr lang="zh-TW" altLang="en-US" smtClean="0"/>
              <a:t>二级</a:t>
            </a:r>
          </a:p>
          <a:p>
            <a:pPr lvl="2"/>
            <a:r>
              <a:rPr lang="zh-TW" altLang="en-US" smtClean="0"/>
              <a:t>三级</a:t>
            </a:r>
          </a:p>
          <a:p>
            <a:pPr lvl="3"/>
            <a:r>
              <a:rPr lang="zh-TW" altLang="en-US" smtClean="0"/>
              <a:t>四级</a:t>
            </a:r>
          </a:p>
          <a:p>
            <a:pPr lvl="4"/>
            <a:r>
              <a:rPr lang="zh-TW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B2F6-0BC6-C549-9A57-CABCE700D695}" type="datetime1">
              <a:rPr kumimoji="1" lang="zh-TW" altLang="en-US" smtClean="0"/>
              <a:t>15/7/13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(带图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zh-TW" altLang="en-US" smtClean="0"/>
              <a:t>单击此处编辑母版标题样式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D84F-576B-F84F-914B-FD08EBE2003D}" type="datetime1">
              <a:rPr kumimoji="1" lang="zh-TW" altLang="en-US" smtClean="0"/>
              <a:t>15/7/13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zh-TW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A9E8-4A7F-014F-9250-B9B77A7869AA}" type="datetime1">
              <a:rPr kumimoji="1" lang="zh-TW" altLang="en-US" smtClean="0"/>
              <a:t>15/7/13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zh-TW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单击此处编辑母版文本样式</a:t>
            </a:r>
          </a:p>
          <a:p>
            <a:pPr lvl="1"/>
            <a:r>
              <a:rPr lang="zh-TW" altLang="en-US" smtClean="0"/>
              <a:t>二级</a:t>
            </a:r>
          </a:p>
          <a:p>
            <a:pPr lvl="2"/>
            <a:r>
              <a:rPr lang="zh-TW" altLang="en-US" smtClean="0"/>
              <a:t>三级</a:t>
            </a:r>
          </a:p>
          <a:p>
            <a:pPr lvl="3"/>
            <a:r>
              <a:rPr lang="zh-TW" altLang="en-US" smtClean="0"/>
              <a:t>四级</a:t>
            </a:r>
          </a:p>
          <a:p>
            <a:pPr lvl="4"/>
            <a:r>
              <a:rPr lang="zh-TW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单击此处编辑母版文本样式</a:t>
            </a:r>
          </a:p>
          <a:p>
            <a:pPr lvl="1"/>
            <a:r>
              <a:rPr lang="zh-TW" altLang="en-US" smtClean="0"/>
              <a:t>二级</a:t>
            </a:r>
          </a:p>
          <a:p>
            <a:pPr lvl="2"/>
            <a:r>
              <a:rPr lang="zh-TW" altLang="en-US" smtClean="0"/>
              <a:t>三级</a:t>
            </a:r>
          </a:p>
          <a:p>
            <a:pPr lvl="3"/>
            <a:r>
              <a:rPr lang="zh-TW" altLang="en-US" smtClean="0"/>
              <a:t>四级</a:t>
            </a:r>
          </a:p>
          <a:p>
            <a:pPr lvl="4"/>
            <a:r>
              <a:rPr lang="zh-TW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D24F-7B45-F243-B07A-9B30229E0631}" type="datetime1">
              <a:rPr kumimoji="1" lang="zh-TW" altLang="en-US" smtClean="0"/>
              <a:t>15/7/13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单击此处编辑母版文本样式</a:t>
            </a:r>
          </a:p>
          <a:p>
            <a:pPr lvl="1"/>
            <a:r>
              <a:rPr lang="zh-TW" altLang="en-US" smtClean="0"/>
              <a:t>二级</a:t>
            </a:r>
          </a:p>
          <a:p>
            <a:pPr lvl="2"/>
            <a:r>
              <a:rPr lang="zh-TW" altLang="en-US" smtClean="0"/>
              <a:t>三级</a:t>
            </a:r>
          </a:p>
          <a:p>
            <a:pPr lvl="3"/>
            <a:r>
              <a:rPr lang="zh-TW" altLang="en-US" smtClean="0"/>
              <a:t>四级</a:t>
            </a:r>
          </a:p>
          <a:p>
            <a:pPr lvl="4"/>
            <a:r>
              <a:rPr lang="zh-TW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单击此处编辑母版文本样式</a:t>
            </a:r>
          </a:p>
          <a:p>
            <a:pPr lvl="1"/>
            <a:r>
              <a:rPr lang="zh-TW" altLang="en-US" smtClean="0"/>
              <a:t>二级</a:t>
            </a:r>
          </a:p>
          <a:p>
            <a:pPr lvl="2"/>
            <a:r>
              <a:rPr lang="zh-TW" altLang="en-US" smtClean="0"/>
              <a:t>三级</a:t>
            </a:r>
          </a:p>
          <a:p>
            <a:pPr lvl="3"/>
            <a:r>
              <a:rPr lang="zh-TW" altLang="en-US" smtClean="0"/>
              <a:t>四级</a:t>
            </a:r>
          </a:p>
          <a:p>
            <a:pPr lvl="4"/>
            <a:r>
              <a:rPr lang="zh-TW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7B4DD-072F-1649-B312-00A6BABDEBBB}" type="datetime1">
              <a:rPr kumimoji="1" lang="zh-TW" altLang="en-US" smtClean="0"/>
              <a:t>15/7/13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8E850-1491-C04E-A234-AF7BFE122E2A}" type="datetime1">
              <a:rPr kumimoji="1" lang="zh-TW" altLang="en-US" smtClean="0"/>
              <a:t>15/7/13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8C5B-01AA-A946-813B-5E2C59C5308C}" type="datetime1">
              <a:rPr kumimoji="1" lang="zh-TW" altLang="en-US" smtClean="0"/>
              <a:t>15/7/13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zh-TW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单击此处编辑母版文本样式</a:t>
            </a:r>
          </a:p>
          <a:p>
            <a:pPr lvl="1"/>
            <a:r>
              <a:rPr lang="zh-TW" altLang="en-US" smtClean="0"/>
              <a:t>二级</a:t>
            </a:r>
          </a:p>
          <a:p>
            <a:pPr lvl="2"/>
            <a:r>
              <a:rPr lang="zh-TW" altLang="en-US" smtClean="0"/>
              <a:t>三级</a:t>
            </a:r>
          </a:p>
          <a:p>
            <a:pPr lvl="3"/>
            <a:r>
              <a:rPr lang="zh-TW" altLang="en-US" smtClean="0"/>
              <a:t>四级</a:t>
            </a:r>
          </a:p>
          <a:p>
            <a:pPr lvl="4"/>
            <a:r>
              <a:rPr lang="zh-TW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B0AFD-3AF7-5049-9683-530B3DB5126E}" type="datetime1">
              <a:rPr kumimoji="1" lang="zh-TW" altLang="en-US" smtClean="0"/>
              <a:t>15/7/13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dirty="0" smtClean="0"/>
              <a:t>单击此处编辑母版标题样式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单击此处编辑母版文本样式</a:t>
            </a:r>
          </a:p>
          <a:p>
            <a:pPr lvl="1"/>
            <a:r>
              <a:rPr lang="zh-TW" altLang="en-US" dirty="0" smtClean="0"/>
              <a:t>二级</a:t>
            </a:r>
          </a:p>
          <a:p>
            <a:pPr lvl="2"/>
            <a:r>
              <a:rPr lang="zh-TW" altLang="en-US" dirty="0" smtClean="0"/>
              <a:t>三级</a:t>
            </a:r>
          </a:p>
          <a:p>
            <a:pPr lvl="3"/>
            <a:r>
              <a:rPr lang="zh-TW" altLang="en-US" dirty="0" smtClean="0"/>
              <a:t>四级</a:t>
            </a:r>
          </a:p>
          <a:p>
            <a:pPr lvl="4"/>
            <a:r>
              <a:rPr lang="zh-TW" altLang="en-US" dirty="0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F324E37-3018-8B4E-A7CD-C352A734C403}" type="datetime1">
              <a:rPr kumimoji="1" lang="zh-TW" altLang="en-US" smtClean="0"/>
              <a:t>15/7/13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C1EFF240-2826-664D-81BC-A06498428FC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BiauKai"/>
          <a:ea typeface="BiauKai"/>
          <a:cs typeface="BiauKai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BiauKai"/>
          <a:ea typeface="BiauKai"/>
          <a:cs typeface="BiauKai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BiauKai"/>
          <a:ea typeface="BiauKai"/>
          <a:cs typeface="BiauKai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BiauKai"/>
          <a:ea typeface="BiauKai"/>
          <a:cs typeface="BiauKai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BiauKai"/>
          <a:ea typeface="BiauKai"/>
          <a:cs typeface="BiauKai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BiauKai"/>
          <a:ea typeface="BiauKai"/>
          <a:cs typeface="BiauKai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%E5%A4%9C%E5%B8%82%E5%8F%AB%E8%B3%A3%E7%89%87%E6%AE%B5(%E7%AC%91%E5%88%B0...wmv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muh.org.tw/www/kmcj/data/8802/4168.htm" TargetMode="External"/><Relationship Id="rId4" Type="http://schemas.openxmlformats.org/officeDocument/2006/relationships/hyperlink" Target="http://www.weigong.org.tw/healinfo-content.php?&amp;seq=991125298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ce.moe.edu.tw/wp-content/uploads/2011/12/0to6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BiauKai"/>
                <a:ea typeface="BiauKai"/>
                <a:cs typeface="BiauKai"/>
              </a:rPr>
              <a:t>認識嬰幼兒語言發展</a:t>
            </a:r>
            <a:endParaRPr kumimoji="1" lang="zh-CN" altLang="en-US" dirty="0">
              <a:latin typeface="BiauKai"/>
              <a:ea typeface="BiauKai"/>
              <a:cs typeface="BiauKai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sz="3200" dirty="0" smtClean="0">
                <a:latin typeface="BiauKai"/>
                <a:ea typeface="BiauKai"/>
                <a:cs typeface="BiauKai"/>
              </a:rPr>
              <a:t>吳郁芬老師</a:t>
            </a:r>
            <a:endParaRPr kumimoji="1" lang="zh-CN" altLang="en-US" sz="3200" dirty="0">
              <a:latin typeface="BiauKai"/>
              <a:ea typeface="BiauKai"/>
              <a:cs typeface="BiauKai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62157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5"/>
          <p:cNvSpPr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wrap="square" lIns="91440" tIns="45720" rIns="91440" bIns="45720" numCol="1" anchor="ctr"/>
          <a:lstStyle/>
          <a:p>
            <a:pPr marL="0" indent="0"/>
            <a:r>
              <a:rPr lang="en-US" dirty="0" smtClean="0"/>
              <a:t>語言發展</a:t>
            </a:r>
            <a:r>
              <a:rPr lang="zh-TW" altLang="en-US" dirty="0" smtClean="0"/>
              <a:t>基礎</a:t>
            </a:r>
            <a:r>
              <a:rPr lang="en-US" dirty="0" smtClean="0"/>
              <a:t> </a:t>
            </a:r>
          </a:p>
        </p:txBody>
      </p:sp>
      <p:sp>
        <p:nvSpPr>
          <p:cNvPr id="16" name="Text Box 16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</p:spPr>
        <p:txBody>
          <a:bodyPr wrap="square" lIns="91440" tIns="45720" rIns="91440" bIns="45720" numCol="1" anchor="t"/>
          <a:lstStyle/>
          <a:p>
            <a:pPr marL="342900" indent="-342900">
              <a:lnSpc>
                <a:spcPct val="120000"/>
              </a:lnSpc>
              <a:buNone/>
            </a:pPr>
            <a:r>
              <a:rPr lang="en-US" sz="2800" dirty="0" smtClean="0"/>
              <a:t>   聲音不一定就是</a:t>
            </a:r>
            <a:r>
              <a:rPr lang="zh-TW" altLang="en-US" sz="2800" dirty="0" smtClean="0"/>
              <a:t>語</a:t>
            </a:r>
            <a:r>
              <a:rPr lang="en-US" sz="2800" dirty="0" smtClean="0"/>
              <a:t>言，需要符合兩種標準</a:t>
            </a:r>
            <a:r>
              <a:rPr lang="zh-TW" altLang="en-US" sz="2800" dirty="0" smtClean="0"/>
              <a:t>：</a:t>
            </a:r>
            <a:endParaRPr lang="en-US" altLang="zh-TW" sz="2800" dirty="0" smtClean="0"/>
          </a:p>
          <a:p>
            <a:pPr marL="342900" indent="-342900">
              <a:lnSpc>
                <a:spcPct val="120000"/>
              </a:lnSpc>
              <a:buNone/>
            </a:pPr>
            <a:r>
              <a:rPr lang="en-US" sz="2800" dirty="0" smtClean="0"/>
              <a:t>   1</a:t>
            </a:r>
            <a:r>
              <a:rPr lang="en-US" altLang="zh-TW" sz="2800" dirty="0" smtClean="0"/>
              <a:t>. </a:t>
            </a:r>
            <a:r>
              <a:rPr lang="en-US" sz="2800" dirty="0" smtClean="0"/>
              <a:t>說話者必須知道自己所用的語言的意思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marL="342900" indent="-342900">
              <a:lnSpc>
                <a:spcPct val="120000"/>
              </a:lnSpc>
              <a:buNone/>
            </a:pPr>
            <a:r>
              <a:rPr lang="en-US" altLang="zh-TW" sz="2800" dirty="0"/>
              <a:t> </a:t>
            </a:r>
            <a:r>
              <a:rPr lang="en-US" altLang="zh-TW" sz="2800" dirty="0" smtClean="0"/>
              <a:t>  2. </a:t>
            </a:r>
            <a:r>
              <a:rPr lang="en-US" sz="2800" dirty="0" smtClean="0"/>
              <a:t>能發出所處社會人們所了解的字音</a:t>
            </a:r>
            <a:r>
              <a:rPr lang="zh-TW" altLang="en-US" sz="2800" dirty="0" smtClean="0"/>
              <a:t>。</a:t>
            </a:r>
            <a:endParaRPr lang="en-US" sz="2800" dirty="0" smtClean="0"/>
          </a:p>
          <a:p>
            <a:pPr marL="342900" indent="-342900">
              <a:lnSpc>
                <a:spcPct val="120000"/>
              </a:lnSpc>
              <a:buNone/>
            </a:pPr>
            <a:r>
              <a:rPr lang="en-US" sz="2800" dirty="0"/>
              <a:t> </a:t>
            </a:r>
            <a:r>
              <a:rPr lang="en-US" sz="2800" dirty="0" smtClean="0"/>
              <a:t>  因此需要透過交替學習的歷程，獲得對語言的了解。</a:t>
            </a: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91949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語言發展理論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/>
              <a:t>天賦</a:t>
            </a:r>
            <a:r>
              <a:rPr lang="en-US" altLang="zh-CN" sz="2800" dirty="0" smtClean="0"/>
              <a:t>論</a:t>
            </a:r>
          </a:p>
          <a:p>
            <a:r>
              <a:rPr lang="en-US" altLang="zh-CN" sz="2800" dirty="0"/>
              <a:t>經驗</a:t>
            </a:r>
            <a:r>
              <a:rPr lang="en-US" altLang="zh-CN" sz="2800" dirty="0" smtClean="0"/>
              <a:t>論</a:t>
            </a:r>
          </a:p>
          <a:p>
            <a:r>
              <a:rPr lang="en-US" altLang="zh-CN" sz="2800" dirty="0"/>
              <a:t>認知論</a:t>
            </a:r>
            <a:endParaRPr lang="en-US" altLang="zh-CN" sz="2800" dirty="0" smtClean="0"/>
          </a:p>
          <a:p>
            <a:endParaRPr kumimoji="1" lang="zh-CN" altLang="en-US" sz="280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11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2283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03674"/>
          </a:xfrm>
        </p:spPr>
        <p:txBody>
          <a:bodyPr/>
          <a:lstStyle/>
          <a:p>
            <a:r>
              <a:rPr lang="en-US" altLang="zh-CN" sz="4800" dirty="0"/>
              <a:t>天賦論</a:t>
            </a:r>
            <a:endParaRPr kumimoji="1" lang="zh-CN" altLang="en-US" dirty="0"/>
          </a:p>
        </p:txBody>
      </p:sp>
      <p:sp>
        <p:nvSpPr>
          <p:cNvPr id="17" name="Text Box 17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wrap="square" lIns="91440" tIns="45720" rIns="91440" bIns="45720" numCol="1" anchor="t"/>
          <a:lstStyle/>
          <a:p>
            <a:pPr marL="539750" indent="-539750">
              <a:lnSpc>
                <a:spcPct val="115000"/>
              </a:lnSpc>
              <a:buNone/>
            </a:pPr>
            <a:r>
              <a:rPr lang="en-US" sz="2800" dirty="0" smtClean="0"/>
              <a:t>     語言心理學家杭士基(Chomsky)認為，人類天生有一種類似電腦程式的語言獲取器，他會自動處理所聽到的資料，幫助幼兒了解語言中的字彙和文法，不必刻意教導，就能自然吸收語言。</a:t>
            </a:r>
          </a:p>
          <a:p>
            <a:pPr marL="539750" indent="-539750">
              <a:lnSpc>
                <a:spcPct val="115000"/>
              </a:lnSpc>
              <a:buNone/>
            </a:pPr>
            <a:endParaRPr lang="en-US" sz="2600" dirty="0" smtClean="0"/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12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54784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40174"/>
          </a:xfrm>
        </p:spPr>
        <p:txBody>
          <a:bodyPr/>
          <a:lstStyle/>
          <a:p>
            <a:r>
              <a:rPr lang="en-US" altLang="zh-CN" sz="4800" dirty="0"/>
              <a:t>經驗論</a:t>
            </a:r>
            <a:endParaRPr kumimoji="1" lang="zh-CN" altLang="en-US" dirty="0"/>
          </a:p>
        </p:txBody>
      </p:sp>
      <p:sp>
        <p:nvSpPr>
          <p:cNvPr id="18" name="Text Box 18"/>
          <p:cNvSpPr>
            <a:spLocks noGrp="1"/>
          </p:cNvSpPr>
          <p:nvPr>
            <p:ph idx="1"/>
          </p:nvPr>
        </p:nvSpPr>
        <p:spPr>
          <a:xfrm>
            <a:off x="549275" y="1047750"/>
            <a:ext cx="8420100" cy="5587999"/>
          </a:xfrm>
          <a:prstGeom prst="rect">
            <a:avLst/>
          </a:prstGeom>
        </p:spPr>
        <p:txBody>
          <a:bodyPr wrap="square" lIns="91440" tIns="45720" rIns="91440" bIns="45720" numCol="1" anchor="t">
            <a:noAutofit/>
          </a:bodyPr>
          <a:lstStyle/>
          <a:p>
            <a:pPr marL="1304925" indent="-1304925">
              <a:buNone/>
            </a:pPr>
            <a:r>
              <a:rPr lang="en-US" sz="2800" dirty="0" smtClean="0"/>
              <a:t>   1.操作學習理論(operant learning theory)</a:t>
            </a:r>
          </a:p>
          <a:p>
            <a:pPr marL="1304925" indent="-1304925">
              <a:spcBef>
                <a:spcPts val="800"/>
              </a:spcBef>
              <a:buNone/>
            </a:pPr>
            <a:r>
              <a:rPr lang="en-US" sz="2800" dirty="0" smtClean="0"/>
              <a:t>   ‧心理學家史金納(Skinner)的操作制約學習理論</a:t>
            </a:r>
          </a:p>
          <a:p>
            <a:pPr marL="1304925" indent="-1304925">
              <a:spcBef>
                <a:spcPts val="800"/>
              </a:spcBef>
              <a:buNone/>
            </a:pPr>
            <a:r>
              <a:rPr lang="en-US" sz="2800" dirty="0" smtClean="0"/>
              <a:t>   ‧環境的安排和控制可以制約幼兒語言的學習</a:t>
            </a:r>
            <a:r>
              <a:rPr lang="zh-TW" altLang="en-US" sz="2800" dirty="0" smtClean="0"/>
              <a:t>，</a:t>
            </a:r>
            <a:r>
              <a:rPr lang="en-US" sz="2800" dirty="0" smtClean="0"/>
              <a:t>使</a:t>
            </a:r>
          </a:p>
          <a:p>
            <a:pPr marL="1304925" indent="-1304925">
              <a:spcBef>
                <a:spcPts val="800"/>
              </a:spcBef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幼兒建立符合成人期望的語言模式。</a:t>
            </a:r>
          </a:p>
          <a:p>
            <a:pPr marL="1304925" indent="-1304925">
              <a:buNone/>
            </a:pPr>
            <a:r>
              <a:rPr lang="en-US" altLang="zh-CN" sz="2800" dirty="0" smtClean="0"/>
              <a:t>   2</a:t>
            </a:r>
            <a:r>
              <a:rPr lang="en-US" altLang="zh-CN" sz="2800" dirty="0"/>
              <a:t>.社會學習理論(social learning theory)</a:t>
            </a:r>
          </a:p>
          <a:p>
            <a:pPr marL="1304925" indent="-1304925">
              <a:spcBef>
                <a:spcPts val="800"/>
              </a:spcBef>
              <a:buNone/>
            </a:pPr>
            <a:r>
              <a:rPr lang="en-US" altLang="zh-CN" sz="2800" dirty="0"/>
              <a:t> </a:t>
            </a:r>
            <a:r>
              <a:rPr lang="en-US" altLang="zh-CN" sz="2800" dirty="0" smtClean="0"/>
              <a:t>  ‧</a:t>
            </a:r>
            <a:r>
              <a:rPr lang="en-US" altLang="zh-CN" sz="2800" dirty="0"/>
              <a:t>心理學家班度拉(Bandura)的觀察學習理論</a:t>
            </a:r>
          </a:p>
          <a:p>
            <a:pPr marL="1304925" indent="-1304925">
              <a:spcBef>
                <a:spcPts val="800"/>
              </a:spcBef>
              <a:buNone/>
            </a:pPr>
            <a:r>
              <a:rPr lang="en-US" altLang="zh-CN" sz="2800" dirty="0"/>
              <a:t> </a:t>
            </a:r>
            <a:r>
              <a:rPr lang="en-US" altLang="zh-CN" sz="2800" dirty="0" smtClean="0"/>
              <a:t>  ‧</a:t>
            </a:r>
            <a:r>
              <a:rPr lang="en-US" altLang="zh-CN" sz="2800" dirty="0"/>
              <a:t>幼兒的語言行為是以照顧者(父母)為楷模，向</a:t>
            </a:r>
            <a:r>
              <a:rPr lang="en-US" altLang="zh-CN" sz="2800" dirty="0" smtClean="0"/>
              <a:t>他</a:t>
            </a:r>
            <a:endParaRPr lang="en-US" altLang="zh-CN" sz="2800" dirty="0"/>
          </a:p>
          <a:p>
            <a:pPr marL="1304925" indent="-1304925">
              <a:spcBef>
                <a:spcPts val="800"/>
              </a:spcBef>
              <a:buNone/>
            </a:pPr>
            <a:r>
              <a:rPr lang="en-US" altLang="zh-CN" sz="2800" dirty="0"/>
              <a:t>    </a:t>
            </a:r>
            <a:r>
              <a:rPr lang="en-US" altLang="zh-CN" sz="2800" dirty="0" smtClean="0"/>
              <a:t>  們</a:t>
            </a:r>
            <a:r>
              <a:rPr lang="en-US" altLang="zh-CN" sz="2800" dirty="0"/>
              <a:t>模仿學習而來。所以生長在哪一種語言環境</a:t>
            </a:r>
          </a:p>
          <a:p>
            <a:pPr marL="1304925" indent="-1304925">
              <a:spcBef>
                <a:spcPts val="800"/>
              </a:spcBef>
              <a:buNone/>
            </a:pPr>
            <a:r>
              <a:rPr lang="en-US" altLang="zh-CN" sz="2800" dirty="0"/>
              <a:t>    </a:t>
            </a:r>
            <a:r>
              <a:rPr lang="en-US" altLang="zh-CN" sz="2800" dirty="0" smtClean="0"/>
              <a:t>  中</a:t>
            </a:r>
            <a:r>
              <a:rPr lang="en-US" altLang="zh-CN" sz="2800" dirty="0"/>
              <a:t>，幼兒就只能模仿該種語言。</a:t>
            </a:r>
          </a:p>
          <a:p>
            <a:pPr marL="1304925" indent="-1304925">
              <a:spcBef>
                <a:spcPts val="800"/>
              </a:spcBef>
              <a:buNone/>
            </a:pPr>
            <a:endParaRPr lang="en-US" sz="2800" dirty="0" smtClean="0"/>
          </a:p>
          <a:p>
            <a:pPr marL="1304925" indent="-1304925">
              <a:spcBef>
                <a:spcPts val="800"/>
              </a:spcBef>
              <a:buNone/>
            </a:pPr>
            <a:endParaRPr lang="en-US" sz="2800" dirty="0" smtClean="0"/>
          </a:p>
          <a:p>
            <a:pPr marL="1304925" indent="-1304925">
              <a:buNone/>
            </a:pPr>
            <a:r>
              <a:rPr lang="en-US" sz="2800" dirty="0" smtClean="0"/>
              <a:t>  </a:t>
            </a:r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13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73147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800" dirty="0" smtClean="0"/>
              <a:t>認知</a:t>
            </a:r>
            <a:r>
              <a:rPr lang="zh-TW" altLang="en-US" sz="4800" dirty="0" smtClean="0"/>
              <a:t>論</a:t>
            </a:r>
            <a:endParaRPr kumimoji="1" lang="zh-CN" altLang="en-US" dirty="0"/>
          </a:p>
        </p:txBody>
      </p:sp>
      <p:sp>
        <p:nvSpPr>
          <p:cNvPr id="19" name="Text Box 19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wrap="square" lIns="91440" tIns="45720" rIns="91440" bIns="45720" numCol="1" anchor="t"/>
          <a:lstStyle/>
          <a:p>
            <a:pPr marL="342900" indent="-342900">
              <a:buNone/>
            </a:pPr>
            <a:r>
              <a:rPr lang="en-US" sz="2800" dirty="0" smtClean="0"/>
              <a:t>   皮亞傑認為語言是智力的產物，語言反映個人的思考，所以幼兒的認知能力是他語言表現的基礎。</a:t>
            </a:r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14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9042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語言發展階段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sz="2800" dirty="0" smtClean="0"/>
              <a:t>前語言期</a:t>
            </a:r>
            <a:endParaRPr kumimoji="1" lang="en-US" altLang="zh-TW" sz="2800" dirty="0" smtClean="0"/>
          </a:p>
          <a:p>
            <a:r>
              <a:rPr lang="en-US" altLang="zh-CN" sz="2800" dirty="0"/>
              <a:t>語言發展第一</a:t>
            </a:r>
            <a:r>
              <a:rPr lang="en-US" altLang="zh-CN" sz="2800" dirty="0" smtClean="0"/>
              <a:t>期</a:t>
            </a:r>
          </a:p>
          <a:p>
            <a:r>
              <a:rPr lang="en-US" altLang="zh-CN" sz="2800" dirty="0"/>
              <a:t>語言發展</a:t>
            </a:r>
            <a:r>
              <a:rPr lang="en-US" altLang="zh-CN" sz="2800" dirty="0" smtClean="0"/>
              <a:t>第</a:t>
            </a:r>
            <a:r>
              <a:rPr lang="zh-TW" altLang="en-US" sz="2800" dirty="0" smtClean="0"/>
              <a:t>二</a:t>
            </a:r>
            <a:r>
              <a:rPr lang="en-US" altLang="zh-CN" sz="2800" dirty="0" smtClean="0"/>
              <a:t>期</a:t>
            </a:r>
            <a:endParaRPr lang="en-US" altLang="zh-CN" sz="2800" dirty="0"/>
          </a:p>
          <a:p>
            <a:r>
              <a:rPr lang="en-US" altLang="zh-CN" sz="2800" dirty="0"/>
              <a:t>語言發展</a:t>
            </a:r>
            <a:r>
              <a:rPr lang="en-US" altLang="zh-CN" sz="2800" dirty="0" smtClean="0"/>
              <a:t>第</a:t>
            </a:r>
            <a:r>
              <a:rPr lang="zh-TW" altLang="en-US" sz="2800" dirty="0" smtClean="0"/>
              <a:t>三</a:t>
            </a:r>
            <a:r>
              <a:rPr lang="en-US" altLang="zh-CN" sz="2800" dirty="0" smtClean="0"/>
              <a:t>期</a:t>
            </a:r>
            <a:endParaRPr lang="en-US" altLang="zh-CN" sz="2800" dirty="0"/>
          </a:p>
          <a:p>
            <a:r>
              <a:rPr lang="en-US" altLang="zh-CN" sz="2800" dirty="0"/>
              <a:t>語言發展</a:t>
            </a:r>
            <a:r>
              <a:rPr lang="en-US" altLang="zh-CN" sz="2800" dirty="0" smtClean="0"/>
              <a:t>第</a:t>
            </a:r>
            <a:r>
              <a:rPr lang="zh-TW" altLang="en-US" sz="2800" dirty="0" smtClean="0"/>
              <a:t>四</a:t>
            </a:r>
            <a:r>
              <a:rPr lang="en-US" altLang="zh-CN" sz="2800" dirty="0" smtClean="0"/>
              <a:t>期</a:t>
            </a:r>
            <a:endParaRPr lang="en-US" altLang="zh-CN" sz="2800" dirty="0"/>
          </a:p>
          <a:p>
            <a:endParaRPr lang="en-US" altLang="zh-CN" sz="2800" dirty="0"/>
          </a:p>
          <a:p>
            <a:endParaRPr kumimoji="1" lang="en-US" altLang="zh-TW" sz="2800" dirty="0" smtClean="0"/>
          </a:p>
          <a:p>
            <a:endParaRPr kumimoji="1" lang="zh-CN" altLang="en-US" sz="280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15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75376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800" dirty="0" smtClean="0"/>
              <a:t>前語言</a:t>
            </a:r>
            <a:r>
              <a:rPr lang="zh-TW" altLang="en-US" sz="4800" dirty="0" smtClean="0"/>
              <a:t>期</a:t>
            </a:r>
            <a:endParaRPr kumimoji="1" lang="zh-CN" altLang="en-US" dirty="0"/>
          </a:p>
        </p:txBody>
      </p:sp>
      <p:sp>
        <p:nvSpPr>
          <p:cNvPr id="20" name="Text Box 20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wrap="square" lIns="91440" tIns="45720" rIns="91440" bIns="45720" numCol="1" anchor="t">
            <a:normAutofit/>
          </a:bodyPr>
          <a:lstStyle/>
          <a:p>
            <a:pPr marL="1349375" indent="-1349375">
              <a:buNone/>
            </a:pPr>
            <a:r>
              <a:rPr lang="en-US" sz="2600" dirty="0" smtClean="0"/>
              <a:t>‧幼兒自出生至能說出第一個有意義的聲音之前的這</a:t>
            </a:r>
          </a:p>
          <a:p>
            <a:pPr marL="1349375" indent="-1349375">
              <a:buNone/>
            </a:pPr>
            <a:r>
              <a:rPr lang="en-US" sz="2600" dirty="0"/>
              <a:t> </a:t>
            </a:r>
            <a:r>
              <a:rPr lang="en-US" sz="2600" dirty="0" smtClean="0"/>
              <a:t>  段期間稱之為「前語言</a:t>
            </a:r>
            <a:r>
              <a:rPr lang="zh-TW" altLang="en-US" sz="2600" dirty="0" smtClean="0"/>
              <a:t>期</a:t>
            </a:r>
            <a:r>
              <a:rPr lang="en-US" sz="2600" dirty="0" smtClean="0"/>
              <a:t>」或「準備期」。</a:t>
            </a:r>
          </a:p>
          <a:p>
            <a:pPr marL="1349375" indent="-1349375">
              <a:buNone/>
            </a:pPr>
            <a:r>
              <a:rPr lang="en-US" sz="2600" dirty="0" smtClean="0"/>
              <a:t>‧嬰兒發出的聲音尚不能稱為語言。</a:t>
            </a:r>
          </a:p>
          <a:p>
            <a:pPr marL="1349375" indent="-1349375">
              <a:buNone/>
            </a:pPr>
            <a:endParaRPr lang="en-US" sz="2600" dirty="0" smtClean="0"/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16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567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/>
              <a:t>前語言</a:t>
            </a:r>
            <a:r>
              <a:rPr lang="zh-TW" altLang="en-US" sz="4400" dirty="0"/>
              <a:t>期</a:t>
            </a:r>
            <a:endParaRPr kumimoji="1" lang="zh-CN" altLang="en-US" dirty="0"/>
          </a:p>
        </p:txBody>
      </p:sp>
      <p:sp>
        <p:nvSpPr>
          <p:cNvPr id="21" name="Text Box 21"/>
          <p:cNvSpPr>
            <a:spLocks noGrp="1"/>
          </p:cNvSpPr>
          <p:nvPr>
            <p:ph idx="1"/>
          </p:nvPr>
        </p:nvSpPr>
        <p:spPr>
          <a:xfrm>
            <a:off x="168274" y="1612902"/>
            <a:ext cx="8594725" cy="4343400"/>
          </a:xfrm>
          <a:prstGeom prst="rect">
            <a:avLst/>
          </a:prstGeom>
        </p:spPr>
        <p:txBody>
          <a:bodyPr wrap="square" lIns="91440" tIns="45720" rIns="91440" bIns="45720" numCol="1" anchor="t"/>
          <a:lstStyle/>
          <a:p>
            <a:pPr marL="0" indent="0">
              <a:buNone/>
            </a:pPr>
            <a:r>
              <a:rPr lang="en-US" sz="2800" dirty="0" smtClean="0"/>
              <a:t> 卡卜林等人(Kaplan &amp; Kaplan)即提出嬰兒語音發展的</a:t>
            </a:r>
          </a:p>
          <a:p>
            <a:pPr marL="0" indent="0">
              <a:buNone/>
            </a:pPr>
            <a:r>
              <a:rPr lang="en-US" sz="2800" dirty="0" smtClean="0"/>
              <a:t> 四階段：</a:t>
            </a:r>
          </a:p>
          <a:p>
            <a:pPr marL="0" indent="0">
              <a:buNone/>
            </a:pPr>
            <a:r>
              <a:rPr lang="en-US" sz="2800" dirty="0" smtClean="0"/>
              <a:t>     1.啼哭(crying) ：出生後的頭一個月中</a:t>
            </a:r>
          </a:p>
          <a:p>
            <a:pPr marL="0" indent="0">
              <a:buNone/>
            </a:pPr>
            <a:r>
              <a:rPr lang="en-US" sz="2800" dirty="0" smtClean="0"/>
              <a:t>     2.咕咕聲(cooing) ：約一個月左右開始發出此聲</a:t>
            </a:r>
          </a:p>
          <a:p>
            <a:pPr marL="0" indent="0">
              <a:buNone/>
            </a:pPr>
            <a:r>
              <a:rPr lang="en-US" sz="2800" dirty="0" smtClean="0"/>
              <a:t>     3.呀語(babbling) ：大約從三或四個月開始</a:t>
            </a:r>
          </a:p>
          <a:p>
            <a:pPr marL="0" indent="0">
              <a:buNone/>
            </a:pPr>
            <a:r>
              <a:rPr lang="en-US" sz="2800" dirty="0" smtClean="0"/>
              <a:t>     4.雛型的語言(patterned speech) ：大約自十個月起</a:t>
            </a:r>
          </a:p>
          <a:p>
            <a:pPr marL="0" indent="0">
              <a:buNone/>
            </a:pPr>
            <a:endParaRPr lang="en-US" sz="2600" dirty="0" smtClean="0"/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17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67073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800" dirty="0"/>
              <a:t>語言發展第一</a:t>
            </a:r>
            <a:r>
              <a:rPr lang="en-US" altLang="zh-CN" sz="4800" dirty="0" smtClean="0"/>
              <a:t>期</a:t>
            </a:r>
            <a:endParaRPr kumimoji="1" lang="zh-CN" altLang="en-US" dirty="0"/>
          </a:p>
        </p:txBody>
      </p:sp>
      <p:sp>
        <p:nvSpPr>
          <p:cNvPr id="22" name="Text Box 2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wrap="square" lIns="91440" tIns="45720" rIns="91440" bIns="45720" numCol="1" anchor="t">
            <a:noAutofit/>
          </a:bodyPr>
          <a:lstStyle/>
          <a:p>
            <a:pPr marL="269875" indent="-269875">
              <a:lnSpc>
                <a:spcPct val="105000"/>
              </a:lnSpc>
              <a:buNone/>
            </a:pPr>
            <a:r>
              <a:rPr lang="en-US" sz="2800" dirty="0" smtClean="0"/>
              <a:t> ‧幼兒大約在十至十四個月之間說出第一個字，開始了語言式的說話。只用一個字或詞來表達，又稱之為「單字句期」</a:t>
            </a:r>
            <a:r>
              <a:rPr lang="zh-TW" altLang="en-US" sz="2800" dirty="0" smtClean="0"/>
              <a:t>。</a:t>
            </a:r>
            <a:endParaRPr lang="en-US" sz="2800" dirty="0"/>
          </a:p>
          <a:p>
            <a:pPr marL="269875" indent="-269875">
              <a:lnSpc>
                <a:spcPct val="105000"/>
              </a:lnSpc>
              <a:buNone/>
            </a:pPr>
            <a:r>
              <a:rPr lang="en-US" sz="2800" dirty="0" smtClean="0"/>
              <a:t> ‧一歲至一歲半，前段期發展較慢，可能三四個月才增加十幾個詞，但在此之後，字彙累積會快速增加，並會持續到5歲左右。</a:t>
            </a:r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18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05587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800" dirty="0"/>
              <a:t>語言發展的第二</a:t>
            </a:r>
            <a:r>
              <a:rPr lang="en-US" altLang="zh-CN" sz="4800" dirty="0" smtClean="0"/>
              <a:t>期</a:t>
            </a:r>
            <a:endParaRPr kumimoji="1" lang="zh-CN" altLang="en-US" dirty="0"/>
          </a:p>
        </p:txBody>
      </p:sp>
      <p:sp>
        <p:nvSpPr>
          <p:cNvPr id="23" name="Text Box 23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wrap="square" lIns="91440" tIns="45720" rIns="91440" bIns="45720" numCol="1" anchor="t">
            <a:noAutofit/>
          </a:bodyPr>
          <a:lstStyle/>
          <a:p>
            <a:pPr marL="342900" indent="-342900">
              <a:buNone/>
            </a:pPr>
            <a:r>
              <a:rPr lang="en-US" sz="2800" dirty="0" smtClean="0"/>
              <a:t>‧大約自一歲半至二歲的階段，幼兒對每樣物品有一個名稱，一遇到東西便喜歡問它的名稱，所以也叫做「稱呼時期」。</a:t>
            </a:r>
          </a:p>
          <a:p>
            <a:pPr marL="342900" indent="-342900">
              <a:buNone/>
            </a:pPr>
            <a:r>
              <a:rPr lang="en-US" sz="2800" dirty="0" smtClean="0"/>
              <a:t>‧字彙迅速增加，詞語表達也從單字句進入雙字句和多字句，但結構還相當不完整，僅包含最能表達意思的關鍵字</a:t>
            </a:r>
            <a:r>
              <a:rPr lang="zh-TW" altLang="en-US" sz="2800" dirty="0" smtClean="0"/>
              <a:t>。</a:t>
            </a:r>
            <a:endParaRPr lang="en-US" sz="2800" dirty="0" smtClean="0"/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19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092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簡介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sz="2800" dirty="0" smtClean="0"/>
              <a:t>桃園創新技術學院幼保系兼任講師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馬偕醫護管理專科學校幼保科兼任講師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保母職前／在職訓練講師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教育部幼兒園適性教保輔導教授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勞動部人才發展品質管理系統</a:t>
            </a:r>
            <a:r>
              <a:rPr kumimoji="1" lang="en-US" altLang="zh-TW" sz="2800" dirty="0" smtClean="0"/>
              <a:t>TTQS</a:t>
            </a:r>
            <a:r>
              <a:rPr kumimoji="1" lang="zh-TW" altLang="en-US" sz="2800" dirty="0" smtClean="0"/>
              <a:t>輔導顧問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曾任桃園市第四區社區保母系統督導</a:t>
            </a:r>
            <a:endParaRPr kumimoji="1" lang="zh-CN" altLang="en-US" sz="280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301682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800" dirty="0"/>
              <a:t>語言發展第三</a:t>
            </a:r>
            <a:r>
              <a:rPr lang="en-US" altLang="zh-CN" sz="4800" dirty="0" smtClean="0"/>
              <a:t>期</a:t>
            </a:r>
            <a:endParaRPr kumimoji="1" lang="zh-CN" altLang="en-US" dirty="0"/>
          </a:p>
        </p:txBody>
      </p:sp>
      <p:sp>
        <p:nvSpPr>
          <p:cNvPr id="24" name="Text Box 24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wrap="square" lIns="91440" tIns="45720" rIns="91440" bIns="45720" numCol="1" anchor="t">
            <a:normAutofit lnSpcReduction="10000"/>
          </a:bodyPr>
          <a:lstStyle/>
          <a:p>
            <a:pPr marL="342900" indent="-342900">
              <a:lnSpc>
                <a:spcPct val="90000"/>
              </a:lnSpc>
              <a:buNone/>
            </a:pPr>
            <a:r>
              <a:rPr lang="en-US" sz="2600" dirty="0" smtClean="0"/>
              <a:t>‧</a:t>
            </a:r>
            <a:r>
              <a:rPr lang="en-US" sz="2800" dirty="0" smtClean="0"/>
              <a:t>大約在幼兒二至二歲半階段，模仿性開始增強，會學習成人的語氣和語法，語句結構較完整，故又稱為「造句時期」。</a:t>
            </a:r>
          </a:p>
          <a:p>
            <a:pPr marL="342900" indent="-342900">
              <a:lnSpc>
                <a:spcPct val="90000"/>
              </a:lnSpc>
              <a:buNone/>
            </a:pPr>
            <a:r>
              <a:rPr lang="en-US" sz="2800" dirty="0" smtClean="0"/>
              <a:t>‧用敘述句來描述生活經驗，用感嘆句表達情緒，用疑問句向人發問等。</a:t>
            </a:r>
          </a:p>
          <a:p>
            <a:pPr marL="342900" indent="-342900">
              <a:lnSpc>
                <a:spcPct val="90000"/>
              </a:lnSpc>
              <a:buNone/>
            </a:pPr>
            <a:r>
              <a:rPr lang="en-US" sz="2800" dirty="0" smtClean="0"/>
              <a:t>‧開始學會正確使用「你」、「我」、「他」等名詞，不在以妹妹、弟弟稱呼自己。</a:t>
            </a:r>
          </a:p>
          <a:p>
            <a:pPr marL="342900" indent="-342900">
              <a:lnSpc>
                <a:spcPct val="90000"/>
              </a:lnSpc>
              <a:buNone/>
            </a:pPr>
            <a:r>
              <a:rPr lang="en-US" sz="2800" dirty="0" smtClean="0"/>
              <a:t>‧模仿力強，但記憶力較短。例如：大人問「你爸爸是誰」，幼兒會回答「是誰」，此模仿方式又稱為「鸚鵡式學語」。</a:t>
            </a:r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20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69190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800" dirty="0"/>
              <a:t>語言發展第四</a:t>
            </a:r>
            <a:r>
              <a:rPr lang="en-US" altLang="zh-CN" sz="4800" dirty="0" smtClean="0"/>
              <a:t>期</a:t>
            </a:r>
            <a:endParaRPr kumimoji="1" lang="zh-CN" altLang="en-US" dirty="0"/>
          </a:p>
        </p:txBody>
      </p:sp>
      <p:sp>
        <p:nvSpPr>
          <p:cNvPr id="25" name="Text Box 25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718049"/>
          </a:xfrm>
          <a:prstGeom prst="rect">
            <a:avLst/>
          </a:prstGeom>
        </p:spPr>
        <p:txBody>
          <a:bodyPr wrap="square" lIns="91440" tIns="45720" rIns="91440" bIns="45720" numCol="1" anchor="t">
            <a:noAutofit/>
          </a:bodyPr>
          <a:lstStyle/>
          <a:p>
            <a:pPr marL="688975" indent="-688975">
              <a:buNone/>
            </a:pPr>
            <a:r>
              <a:rPr lang="en-US" sz="2800" dirty="0" smtClean="0"/>
              <a:t>‧兩歲半至三歲左右，對不熟悉的事物都喜歡問其</a:t>
            </a:r>
          </a:p>
          <a:p>
            <a:pPr marL="688975" indent="-688975">
              <a:buNone/>
            </a:pPr>
            <a:r>
              <a:rPr lang="en-US" sz="2800" dirty="0"/>
              <a:t> </a:t>
            </a:r>
            <a:r>
              <a:rPr lang="en-US" sz="2800" dirty="0" smtClean="0"/>
              <a:t>  所以然，稱之為「好問時期」(求知慾的表現)。</a:t>
            </a:r>
          </a:p>
          <a:p>
            <a:pPr marL="688975" indent="-688975">
              <a:lnSpc>
                <a:spcPct val="110000"/>
              </a:lnSpc>
              <a:buNone/>
            </a:pPr>
            <a:r>
              <a:rPr lang="en-US" sz="2800" dirty="0" smtClean="0"/>
              <a:t>‧已學會使用複合句，例如「爸爸去上班，我也要</a:t>
            </a:r>
          </a:p>
          <a:p>
            <a:pPr marL="688975" indent="-688975">
              <a:lnSpc>
                <a:spcPct val="110000"/>
              </a:lnSpc>
              <a:buNone/>
            </a:pPr>
            <a:r>
              <a:rPr lang="en-US" sz="2800" dirty="0"/>
              <a:t> </a:t>
            </a:r>
            <a:r>
              <a:rPr lang="en-US" sz="2800" dirty="0" smtClean="0"/>
              <a:t>  去上班」。</a:t>
            </a:r>
          </a:p>
          <a:p>
            <a:pPr marL="688975" indent="-688975">
              <a:lnSpc>
                <a:spcPct val="110000"/>
              </a:lnSpc>
              <a:buNone/>
            </a:pPr>
            <a:r>
              <a:rPr lang="en-US" sz="2800" dirty="0" smtClean="0"/>
              <a:t>‧因果關係的思想開始萌芽，好奇心強且愛發問，</a:t>
            </a:r>
          </a:p>
          <a:p>
            <a:pPr marL="688975" indent="-688975">
              <a:lnSpc>
                <a:spcPct val="110000"/>
              </a:lnSpc>
              <a:buNone/>
            </a:pPr>
            <a:r>
              <a:rPr lang="en-US" sz="2800" dirty="0"/>
              <a:t> </a:t>
            </a:r>
            <a:r>
              <a:rPr lang="en-US" sz="2800" dirty="0" smtClean="0"/>
              <a:t>  例如「晚上為什麼要睡覺？」。</a:t>
            </a:r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21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11228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影響語言發展的</a:t>
            </a:r>
            <a:r>
              <a:rPr lang="en-US" altLang="zh-CN" dirty="0" smtClean="0"/>
              <a:t>因素</a:t>
            </a:r>
            <a:endParaRPr kumimoji="1" lang="zh-CN" altLang="en-US" dirty="0"/>
          </a:p>
        </p:txBody>
      </p:sp>
      <p:sp>
        <p:nvSpPr>
          <p:cNvPr id="29" name="Text Box 29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wrap="square" lIns="91440" tIns="45720" rIns="91440" bIns="45720" numCol="1" anchor="t"/>
          <a:lstStyle/>
          <a:p>
            <a:pPr marL="342900" indent="-342900">
              <a:buNone/>
            </a:pPr>
            <a:r>
              <a:rPr lang="en-US" sz="2800" dirty="0" smtClean="0"/>
              <a:t>  (一)個人因素的影響</a:t>
            </a:r>
          </a:p>
          <a:p>
            <a:pPr marL="342900" indent="-342900">
              <a:buNone/>
            </a:pPr>
            <a:r>
              <a:rPr lang="en-US" sz="2800" dirty="0" smtClean="0"/>
              <a:t>      1.智力    2.性別    3.情緒與人格</a:t>
            </a:r>
          </a:p>
          <a:p>
            <a:pPr marL="342900" indent="-342900">
              <a:buNone/>
            </a:pPr>
            <a:endParaRPr lang="en-US" sz="2800" dirty="0" smtClean="0"/>
          </a:p>
          <a:p>
            <a:pPr marL="342900" indent="-342900">
              <a:buNone/>
            </a:pPr>
            <a:r>
              <a:rPr lang="en-US" sz="2800" dirty="0" smtClean="0"/>
              <a:t>  (二)環境因素的影響</a:t>
            </a:r>
          </a:p>
          <a:p>
            <a:pPr marL="342900" indent="-342900">
              <a:buNone/>
            </a:pPr>
            <a:r>
              <a:rPr lang="en-US" sz="2800" dirty="0" smtClean="0"/>
              <a:t>      1.家庭背景    2.模仿對象    3.親子互動</a:t>
            </a:r>
          </a:p>
          <a:p>
            <a:pPr marL="342900" indent="-342900">
              <a:buNone/>
            </a:pPr>
            <a:endParaRPr lang="en-US" sz="2600" dirty="0" smtClean="0"/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22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6558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0</a:t>
            </a:r>
            <a:r>
              <a:rPr kumimoji="1" lang="en-US" altLang="zh-TW" dirty="0" smtClean="0"/>
              <a:t>-1</a:t>
            </a:r>
            <a:r>
              <a:rPr kumimoji="1" lang="zh-TW" altLang="en-US" dirty="0" smtClean="0"/>
              <a:t>歲語言溝通發展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zh-CN" altLang="en-US" sz="2800" dirty="0"/>
              <a:t>新生兒會注意聲音的來源，喜歡聽溫</a:t>
            </a:r>
            <a:r>
              <a:rPr kumimoji="1" lang="zh-CN" altLang="en-US" sz="2800" dirty="0" smtClean="0"/>
              <a:t>柔的聲音</a:t>
            </a:r>
            <a:r>
              <a:rPr kumimoji="1" lang="zh-CN" altLang="en-US" sz="2800" dirty="0"/>
              <a:t>，若聽到巨大聲響，可能會睜大眼睛、眨眼</a:t>
            </a:r>
            <a:r>
              <a:rPr kumimoji="1" lang="zh-CN" altLang="en-US" sz="2800" dirty="0" smtClean="0"/>
              <a:t>，雙手作出擁抱</a:t>
            </a:r>
            <a:r>
              <a:rPr kumimoji="1" lang="zh-CN" altLang="en-US" sz="2800" dirty="0"/>
              <a:t>的動作，也會透過哭聲表達</a:t>
            </a:r>
            <a:r>
              <a:rPr kumimoji="1" lang="zh-CN" altLang="en-US" sz="2800" dirty="0" smtClean="0"/>
              <a:t>自己的需</a:t>
            </a:r>
            <a:r>
              <a:rPr kumimoji="1" lang="zh-CN" altLang="en-US" sz="2800" dirty="0"/>
              <a:t>求。</a:t>
            </a:r>
          </a:p>
          <a:p>
            <a:r>
              <a:rPr kumimoji="1" lang="en-US" altLang="zh-CN" sz="2800" dirty="0" smtClean="0"/>
              <a:t>6 </a:t>
            </a:r>
            <a:r>
              <a:rPr kumimoji="1" lang="zh-CN" altLang="en-US" sz="2800" dirty="0"/>
              <a:t>個月開始呀呀學語，會發出如：</a:t>
            </a:r>
            <a:r>
              <a:rPr kumimoji="1" lang="en-US" altLang="zh-CN" sz="2800" dirty="0" err="1"/>
              <a:t>ba</a:t>
            </a:r>
            <a:r>
              <a:rPr kumimoji="1" lang="zh-CN" altLang="en-US" sz="2800" dirty="0"/>
              <a:t>、</a:t>
            </a:r>
            <a:r>
              <a:rPr kumimoji="1" lang="en-US" altLang="zh-CN" sz="2800" dirty="0" err="1"/>
              <a:t>na</a:t>
            </a:r>
            <a:r>
              <a:rPr kumimoji="1" lang="zh-CN" altLang="en-US" sz="2800" dirty="0"/>
              <a:t>、</a:t>
            </a:r>
            <a:r>
              <a:rPr kumimoji="1" lang="en-US" altLang="zh-CN" sz="2800" dirty="0" smtClean="0"/>
              <a:t>da</a:t>
            </a:r>
            <a:r>
              <a:rPr kumimoji="1" lang="zh-CN" altLang="en-US" sz="2800" dirty="0" smtClean="0"/>
              <a:t>的聲音</a:t>
            </a:r>
            <a:r>
              <a:rPr kumimoji="1" lang="zh-CN" altLang="en-US" sz="2800" dirty="0"/>
              <a:t>，同時開始對自己的名字有反應。</a:t>
            </a:r>
            <a:r>
              <a:rPr kumimoji="1" lang="en-US" altLang="zh-CN" sz="2800" dirty="0"/>
              <a:t>9 </a:t>
            </a:r>
            <a:r>
              <a:rPr kumimoji="1" lang="zh-CN" altLang="en-US" sz="2800" dirty="0"/>
              <a:t>個</a:t>
            </a:r>
            <a:r>
              <a:rPr kumimoji="1" lang="zh-CN" altLang="en-US" sz="2800" dirty="0" smtClean="0"/>
              <a:t>月大</a:t>
            </a:r>
            <a:r>
              <a:rPr kumimoji="1" lang="zh-CN" altLang="en-US" sz="2800" dirty="0"/>
              <a:t>，會經常模仿、重複他人的說話及聲音，</a:t>
            </a:r>
            <a:r>
              <a:rPr kumimoji="1" lang="zh-CN" altLang="en-US" sz="2800" dirty="0" smtClean="0"/>
              <a:t>對簡單熟悉</a:t>
            </a:r>
            <a:r>
              <a:rPr kumimoji="1" lang="zh-CN" altLang="en-US" sz="2800" dirty="0"/>
              <a:t>的指令，如：「不行」及「再見」等</a:t>
            </a:r>
            <a:r>
              <a:rPr kumimoji="1" lang="zh-CN" altLang="en-US" sz="2800" dirty="0" smtClean="0"/>
              <a:t>會有反應</a:t>
            </a:r>
            <a:r>
              <a:rPr kumimoji="1" lang="zh-CN" altLang="en-US" sz="2800" dirty="0"/>
              <a:t>。</a:t>
            </a:r>
          </a:p>
          <a:p>
            <a:r>
              <a:rPr kumimoji="1" lang="zh-CN" altLang="en-US" sz="2800" dirty="0" smtClean="0"/>
              <a:t>一歲</a:t>
            </a:r>
            <a:r>
              <a:rPr kumimoji="1" lang="zh-CN" altLang="en-US" sz="2800" dirty="0"/>
              <a:t>大，開始會有語言上的溝通，</a:t>
            </a:r>
            <a:r>
              <a:rPr kumimoji="1" lang="zh-CN" altLang="en-US" sz="2800" dirty="0" smtClean="0"/>
              <a:t>也聽得懂一些簡單</a:t>
            </a:r>
            <a:r>
              <a:rPr kumimoji="1" lang="zh-CN" altLang="en-US" sz="2800" dirty="0"/>
              <a:t>的指示，知道東西各有名稱。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23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1717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父母或保母可以做的事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2800" dirty="0" smtClean="0"/>
              <a:t>站在</a:t>
            </a:r>
            <a:r>
              <a:rPr kumimoji="1" lang="zh-CN" altLang="en-US" sz="2800" dirty="0"/>
              <a:t>寶寶左右兩邊說話，可以讓寶寶感覺到</a:t>
            </a:r>
            <a:r>
              <a:rPr kumimoji="1" lang="zh-CN" altLang="en-US" sz="2800" dirty="0" smtClean="0"/>
              <a:t>不同方向傳來</a:t>
            </a:r>
            <a:r>
              <a:rPr kumimoji="1" lang="zh-CN" altLang="en-US" sz="2800" dirty="0"/>
              <a:t>的聲音。</a:t>
            </a:r>
          </a:p>
          <a:p>
            <a:r>
              <a:rPr kumimoji="1" lang="zh-CN" altLang="en-US" sz="2800" dirty="0" smtClean="0"/>
              <a:t>你可以模仿回應</a:t>
            </a:r>
            <a:r>
              <a:rPr kumimoji="1" lang="zh-CN" altLang="en-US" sz="2800" dirty="0"/>
              <a:t>寶寶的聲音，用輕</a:t>
            </a:r>
            <a:r>
              <a:rPr kumimoji="1" lang="zh-CN" altLang="en-US" sz="2800" dirty="0" smtClean="0"/>
              <a:t>柔的語調說話回應</a:t>
            </a:r>
            <a:r>
              <a:rPr kumimoji="1" lang="zh-CN" altLang="en-US" sz="2800" dirty="0"/>
              <a:t>寶寶，這可以幫助寶寶學習使用語言。</a:t>
            </a:r>
          </a:p>
          <a:p>
            <a:r>
              <a:rPr kumimoji="1" lang="zh-CN" altLang="en-US" sz="2800" dirty="0" smtClean="0"/>
              <a:t>已經週歲</a:t>
            </a:r>
            <a:r>
              <a:rPr kumimoji="1" lang="zh-CN" altLang="en-US" sz="2800" dirty="0"/>
              <a:t>的寶寶，如果叫他名字不會轉頭，</a:t>
            </a:r>
            <a:r>
              <a:rPr kumimoji="1" lang="zh-CN" altLang="en-US" sz="2800" dirty="0" smtClean="0"/>
              <a:t>或對</a:t>
            </a:r>
            <a:r>
              <a:rPr kumimoji="1" lang="zh-CN" altLang="en-US" sz="2800" dirty="0"/>
              <a:t>環境中的聲音沒有任何反應，</a:t>
            </a:r>
            <a:r>
              <a:rPr kumimoji="1" lang="zh-CN" altLang="en-US" sz="2800" dirty="0" smtClean="0"/>
              <a:t>爸媽應盡快帶孩子到醫院</a:t>
            </a:r>
            <a:r>
              <a:rPr kumimoji="1" lang="zh-CN" altLang="en-US" sz="2800" dirty="0"/>
              <a:t>進行檢查。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24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822381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1-2</a:t>
            </a:r>
            <a:r>
              <a:rPr kumimoji="1" lang="zh-TW" altLang="en-US" dirty="0" smtClean="0"/>
              <a:t>歲語言溝通發展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6726"/>
          </a:xfrm>
        </p:spPr>
        <p:txBody>
          <a:bodyPr>
            <a:noAutofit/>
          </a:bodyPr>
          <a:lstStyle/>
          <a:p>
            <a:r>
              <a:rPr kumimoji="1" lang="zh-CN" altLang="en-US" sz="2800" dirty="0" smtClean="0"/>
              <a:t>進入</a:t>
            </a:r>
            <a:r>
              <a:rPr kumimoji="1" lang="zh-CN" altLang="en-US" sz="2800" dirty="0"/>
              <a:t>「單詞期」，開始會指物</a:t>
            </a:r>
            <a:r>
              <a:rPr kumimoji="1" lang="zh-CN" altLang="en-US" sz="2800" dirty="0" smtClean="0"/>
              <a:t>命名</a:t>
            </a:r>
            <a:r>
              <a:rPr kumimoji="1" lang="zh-TW" altLang="en-US" sz="2800" dirty="0" smtClean="0"/>
              <a:t>。</a:t>
            </a:r>
            <a:endParaRPr kumimoji="1" lang="zh-CN" altLang="en-US" sz="2800" dirty="0"/>
          </a:p>
          <a:p>
            <a:r>
              <a:rPr kumimoji="1" lang="en-US" altLang="zh-CN" sz="2800" dirty="0" smtClean="0"/>
              <a:t>18 </a:t>
            </a:r>
            <a:r>
              <a:rPr kumimoji="1" lang="zh-CN" altLang="en-US" sz="2800" dirty="0"/>
              <a:t>個月大，</a:t>
            </a:r>
            <a:r>
              <a:rPr kumimoji="1" lang="zh-CN" altLang="en-US" sz="2800" dirty="0" smtClean="0"/>
              <a:t>能辨別身體部位</a:t>
            </a:r>
            <a:r>
              <a:rPr kumimoji="1" lang="zh-TW" altLang="en-US" sz="2800" dirty="0"/>
              <a:t>；</a:t>
            </a:r>
            <a:r>
              <a:rPr kumimoji="1" lang="zh-CN" altLang="en-US" sz="2800" dirty="0" smtClean="0"/>
              <a:t>看動物圖畫書</a:t>
            </a:r>
            <a:r>
              <a:rPr kumimoji="1" lang="zh-CN" altLang="en-US" sz="2800" dirty="0"/>
              <a:t>時，可以說</a:t>
            </a:r>
            <a:r>
              <a:rPr kumimoji="1" lang="zh-CN" altLang="en-US" sz="2800" dirty="0" smtClean="0"/>
              <a:t>出動物的名稱</a:t>
            </a:r>
            <a:r>
              <a:rPr kumimoji="1" lang="zh-TW" altLang="en-US" sz="2800" dirty="0" smtClean="0"/>
              <a:t>。</a:t>
            </a:r>
            <a:endParaRPr kumimoji="1" lang="en-US" altLang="zh-TW" sz="2800" dirty="0" smtClean="0"/>
          </a:p>
          <a:p>
            <a:r>
              <a:rPr kumimoji="1" lang="en-US" altLang="zh-CN" sz="2800" dirty="0" smtClean="0"/>
              <a:t>18 </a:t>
            </a:r>
            <a:r>
              <a:rPr kumimoji="1" lang="zh-CN" altLang="en-US" sz="2800" dirty="0"/>
              <a:t>個月以後，會開始出現「雙詞期</a:t>
            </a:r>
            <a:r>
              <a:rPr kumimoji="1" lang="zh-CN" altLang="en-US" sz="2800" dirty="0" smtClean="0"/>
              <a:t>」</a:t>
            </a:r>
            <a:r>
              <a:rPr kumimoji="1" lang="zh-TW" altLang="en-US" sz="2800" dirty="0" smtClean="0"/>
              <a:t>。</a:t>
            </a:r>
            <a:endParaRPr kumimoji="1" lang="zh-CN" altLang="en-US" sz="280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25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497338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父母或保母可以做的事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2800" dirty="0" smtClean="0"/>
              <a:t>多與孩子對</a:t>
            </a:r>
            <a:r>
              <a:rPr kumimoji="1" lang="zh-CN" altLang="en-US" sz="2800" dirty="0"/>
              <a:t>話，說話時要放慢速度、配合手勢</a:t>
            </a:r>
            <a:r>
              <a:rPr kumimoji="1" lang="zh-CN" altLang="en-US" sz="2800" dirty="0" smtClean="0"/>
              <a:t>，耐心地聽他說</a:t>
            </a:r>
            <a:r>
              <a:rPr kumimoji="1" lang="zh-CN" altLang="en-US" sz="2800" dirty="0"/>
              <a:t>話，溫暖地回應他。</a:t>
            </a:r>
          </a:p>
          <a:p>
            <a:r>
              <a:rPr kumimoji="1" lang="zh-CN" altLang="en-US" sz="2800" dirty="0" smtClean="0"/>
              <a:t>當孩子說出單詞或雙</a:t>
            </a:r>
            <a:r>
              <a:rPr kumimoji="1" lang="zh-CN" altLang="en-US" sz="2800" dirty="0"/>
              <a:t>詞時，要盡量以完</a:t>
            </a:r>
            <a:r>
              <a:rPr kumimoji="1" lang="zh-CN" altLang="en-US" sz="2800" dirty="0" smtClean="0"/>
              <a:t>整的簡單句回應</a:t>
            </a:r>
            <a:r>
              <a:rPr kumimoji="1" lang="zh-CN" altLang="en-US" sz="2800" dirty="0"/>
              <a:t>，一方面表示你理解他的意思，</a:t>
            </a:r>
            <a:r>
              <a:rPr kumimoji="1" lang="zh-CN" altLang="en-US" sz="2800" dirty="0" smtClean="0"/>
              <a:t>一方面也</a:t>
            </a:r>
            <a:r>
              <a:rPr kumimoji="1" lang="zh-CN" altLang="en-US" sz="2800" dirty="0"/>
              <a:t>為他示範正確的表達方式。</a:t>
            </a:r>
          </a:p>
          <a:p>
            <a:r>
              <a:rPr kumimoji="1" lang="zh-CN" altLang="en-US" sz="2800" dirty="0" smtClean="0"/>
              <a:t>為孩子朗讀</a:t>
            </a:r>
            <a:r>
              <a:rPr kumimoji="1" lang="zh-CN" altLang="en-US" sz="2800" dirty="0"/>
              <a:t>，可擴展孩子的語彙。親子共讀</a:t>
            </a:r>
            <a:r>
              <a:rPr kumimoji="1" lang="zh-CN" altLang="en-US" sz="2800" dirty="0" smtClean="0"/>
              <a:t>，提供了孩子聆聽和說</a:t>
            </a:r>
            <a:r>
              <a:rPr kumimoji="1" lang="zh-CN" altLang="en-US" sz="2800" dirty="0"/>
              <a:t>話的機會，有助於孩</a:t>
            </a:r>
            <a:r>
              <a:rPr kumimoji="1" lang="zh-CN" altLang="en-US" sz="2800" dirty="0" smtClean="0"/>
              <a:t>子的語言發展</a:t>
            </a:r>
            <a:r>
              <a:rPr kumimoji="1" lang="zh-CN" altLang="en-US" sz="2800" dirty="0"/>
              <a:t>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26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375764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2-3</a:t>
            </a:r>
            <a:r>
              <a:rPr kumimoji="1" lang="zh-TW" altLang="en-US" dirty="0" smtClean="0"/>
              <a:t>歲</a:t>
            </a:r>
            <a:r>
              <a:rPr kumimoji="1" lang="zh-TW" altLang="en-US" dirty="0"/>
              <a:t>語言溝通發展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zh-CN" altLang="en-US" sz="2800" dirty="0" smtClean="0"/>
              <a:t>能理解簡</a:t>
            </a:r>
            <a:r>
              <a:rPr kumimoji="1" lang="zh-CN" altLang="en-US" sz="2800" dirty="0"/>
              <a:t>短的語句，回應爸媽的簡單指令，</a:t>
            </a:r>
            <a:r>
              <a:rPr kumimoji="1" lang="zh-CN" altLang="en-US" sz="2800" dirty="0" smtClean="0"/>
              <a:t>並且</a:t>
            </a:r>
            <a:r>
              <a:rPr kumimoji="1" lang="zh-CN" altLang="en-US" sz="2800" dirty="0"/>
              <a:t>了解否定句的意思。</a:t>
            </a:r>
          </a:p>
          <a:p>
            <a:r>
              <a:rPr kumimoji="1" lang="zh-CN" altLang="en-US" sz="2800" dirty="0" smtClean="0"/>
              <a:t>會用簡單</a:t>
            </a:r>
            <a:r>
              <a:rPr kumimoji="1" lang="zh-CN" altLang="en-US" sz="2800" dirty="0"/>
              <a:t>的句子表達自己的需求，如：我</a:t>
            </a:r>
            <a:r>
              <a:rPr kumimoji="1" lang="zh-CN" altLang="en-US" sz="2800" dirty="0" smtClean="0"/>
              <a:t>要尿尿</a:t>
            </a:r>
            <a:r>
              <a:rPr kumimoji="1" lang="zh-CN" altLang="en-US" sz="2800" dirty="0"/>
              <a:t>、我肚子餓，但很少使用形容詞、副詞，</a:t>
            </a:r>
            <a:r>
              <a:rPr kumimoji="1" lang="zh-CN" altLang="en-US" sz="2800" dirty="0" smtClean="0"/>
              <a:t>即使有時看起來</a:t>
            </a:r>
            <a:r>
              <a:rPr kumimoji="1" lang="zh-CN" altLang="en-US" sz="2800" dirty="0"/>
              <a:t>好像有，如：說出「老婆婆」、「</a:t>
            </a:r>
            <a:r>
              <a:rPr kumimoji="1" lang="zh-CN" altLang="en-US" sz="2800" dirty="0" smtClean="0"/>
              <a:t>小白</a:t>
            </a:r>
            <a:r>
              <a:rPr kumimoji="1" lang="zh-CN" altLang="en-US" sz="2800" dirty="0"/>
              <a:t>兔」，實</a:t>
            </a:r>
            <a:r>
              <a:rPr kumimoji="1" lang="zh-CN" altLang="en-US" sz="2800" dirty="0" smtClean="0"/>
              <a:t>際上孩子是把整個詞看成一個整體單位</a:t>
            </a:r>
            <a:r>
              <a:rPr kumimoji="1" lang="zh-CN" altLang="en-US" sz="2800" dirty="0"/>
              <a:t>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27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937897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父母或保母可以做的事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zh-CN" altLang="en-US" sz="2800" dirty="0" smtClean="0"/>
              <a:t>孩子愛模仿成人說</a:t>
            </a:r>
            <a:r>
              <a:rPr kumimoji="1" lang="zh-CN" altLang="en-US" sz="2800" dirty="0"/>
              <a:t>話，多在生</a:t>
            </a:r>
            <a:r>
              <a:rPr kumimoji="1" lang="zh-CN" altLang="en-US" sz="2800" dirty="0" smtClean="0"/>
              <a:t>活中與孩子對話</a:t>
            </a:r>
            <a:r>
              <a:rPr kumimoji="1" lang="zh-CN" altLang="en-US" sz="2800" dirty="0"/>
              <a:t>，他自然而然就會學到正確的表達及溝通</a:t>
            </a:r>
            <a:r>
              <a:rPr kumimoji="1" lang="zh-CN" altLang="en-US" sz="2800" dirty="0" smtClean="0"/>
              <a:t>方式</a:t>
            </a:r>
            <a:r>
              <a:rPr kumimoji="1" lang="zh-CN" altLang="en-US" sz="2800" dirty="0"/>
              <a:t>。</a:t>
            </a:r>
          </a:p>
          <a:p>
            <a:r>
              <a:rPr kumimoji="1" lang="zh-CN" altLang="en-US" sz="2800" dirty="0" smtClean="0"/>
              <a:t>儘可能安排每</a:t>
            </a:r>
            <a:r>
              <a:rPr kumimoji="1" lang="zh-CN" altLang="en-US" sz="2800" dirty="0"/>
              <a:t>週一次以上的親子共讀時間，</a:t>
            </a:r>
            <a:r>
              <a:rPr kumimoji="1" lang="zh-CN" altLang="en-US" sz="2800" dirty="0" smtClean="0"/>
              <a:t>跟孩子一起閱讀圖</a:t>
            </a:r>
            <a:r>
              <a:rPr kumimoji="1" lang="zh-CN" altLang="en-US" sz="2800" dirty="0"/>
              <a:t>大字少的繪本或生活故事。</a:t>
            </a:r>
          </a:p>
          <a:p>
            <a:r>
              <a:rPr kumimoji="1" lang="zh-CN" altLang="en-US" sz="2800" dirty="0" smtClean="0"/>
              <a:t>為孩子</a:t>
            </a:r>
            <a:r>
              <a:rPr kumimoji="1" lang="zh-CN" altLang="en-US" sz="2800" dirty="0"/>
              <a:t>慎選電視節目和錄影帶，避免他學到</a:t>
            </a:r>
            <a:r>
              <a:rPr kumimoji="1" lang="zh-CN" altLang="en-US" sz="2800" dirty="0" smtClean="0"/>
              <a:t>不雅的詞彙與不當</a:t>
            </a:r>
            <a:r>
              <a:rPr kumimoji="1" lang="zh-CN" altLang="en-US" sz="2800" dirty="0"/>
              <a:t>的語言表達方式。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28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226920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3-4</a:t>
            </a:r>
            <a:r>
              <a:rPr kumimoji="1" lang="zh-TW" altLang="en-US" dirty="0" smtClean="0"/>
              <a:t>歲語言溝通發展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zh-CN" altLang="en-US" sz="2800" dirty="0"/>
              <a:t>學到許多新字彙，能理解較</a:t>
            </a:r>
            <a:r>
              <a:rPr kumimoji="1" lang="zh-CN" altLang="en-US" sz="2800" dirty="0" smtClean="0"/>
              <a:t>長的句子</a:t>
            </a:r>
            <a:r>
              <a:rPr kumimoji="1" lang="zh-TW" altLang="en-US" sz="2800" dirty="0" smtClean="0"/>
              <a:t>。</a:t>
            </a:r>
            <a:endParaRPr kumimoji="1" lang="en-US" altLang="zh-TW" sz="2800" dirty="0" smtClean="0"/>
          </a:p>
          <a:p>
            <a:r>
              <a:rPr kumimoji="1" lang="zh-CN" altLang="en-US" sz="2800" dirty="0" smtClean="0"/>
              <a:t>喜歡聆聽</a:t>
            </a:r>
            <a:r>
              <a:rPr kumimoji="1" lang="zh-CN" altLang="en-US" sz="2800" dirty="0"/>
              <a:t>、</a:t>
            </a:r>
            <a:r>
              <a:rPr kumimoji="1" lang="zh-CN" altLang="en-US" sz="2800" dirty="0" smtClean="0"/>
              <a:t>模仿各種聲音</a:t>
            </a:r>
            <a:r>
              <a:rPr kumimoji="1" lang="zh-TW" altLang="en-US" sz="2800" dirty="0" smtClean="0"/>
              <a:t>。</a:t>
            </a:r>
            <a:endParaRPr kumimoji="1" lang="zh-CN" altLang="en-US" sz="2800" dirty="0" smtClean="0"/>
          </a:p>
          <a:p>
            <a:r>
              <a:rPr kumimoji="1" lang="zh-CN" altLang="en-US" sz="2800" dirty="0" smtClean="0"/>
              <a:t>開始</a:t>
            </a:r>
            <a:r>
              <a:rPr kumimoji="1" lang="zh-CN" altLang="en-US" sz="2800" dirty="0"/>
              <a:t>使用有連接詞的「複合句」，如：「彤彤</a:t>
            </a:r>
            <a:r>
              <a:rPr kumimoji="1" lang="zh-CN" altLang="en-US" sz="2800" dirty="0" smtClean="0"/>
              <a:t>不去睡覺</a:t>
            </a:r>
            <a:r>
              <a:rPr kumimoji="1" lang="zh-CN" altLang="en-US" sz="2800" dirty="0"/>
              <a:t>，因為還不累」，也能使用問句及否定句。</a:t>
            </a:r>
          </a:p>
          <a:p>
            <a:r>
              <a:rPr kumimoji="1" lang="zh-CN" altLang="en-US" sz="2800" dirty="0" smtClean="0"/>
              <a:t>會哼哼啊啊</a:t>
            </a:r>
            <a:r>
              <a:rPr kumimoji="1" lang="zh-CN" altLang="en-US" sz="2800" dirty="0"/>
              <a:t>，唱簡單的歌。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29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0372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4" y="620713"/>
            <a:ext cx="8571527" cy="762000"/>
          </a:xfrm>
        </p:spPr>
        <p:txBody>
          <a:bodyPr/>
          <a:lstStyle/>
          <a:p>
            <a:pPr eaLnBrk="1" hangingPunct="1"/>
            <a:r>
              <a:rPr lang="en-US" altLang="zh-TW" sz="4800" dirty="0">
                <a:latin typeface="華康魏碑體" charset="0"/>
                <a:ea typeface="華康魏碑體" charset="0"/>
                <a:cs typeface="華康魏碑體" charset="0"/>
              </a:rPr>
              <a:t> </a:t>
            </a:r>
            <a:r>
              <a:rPr lang="zh-TW" altLang="en-US" sz="4800" b="1" dirty="0">
                <a:solidFill>
                  <a:schemeClr val="bg2">
                    <a:lumMod val="50000"/>
                  </a:schemeClr>
                </a:solidFill>
                <a:latin typeface="標楷體" charset="0"/>
                <a:ea typeface="標楷體" charset="0"/>
                <a:cs typeface="標楷體" charset="0"/>
              </a:rPr>
              <a:t>語言的意義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661400" cy="48958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zh-TW" altLang="en-US" sz="2800" b="1" dirty="0">
                <a:latin typeface="標楷體" charset="0"/>
                <a:ea typeface="標楷體" charset="0"/>
                <a:cs typeface="標楷體" charset="0"/>
              </a:rPr>
              <a:t>一</a:t>
            </a:r>
            <a:r>
              <a:rPr lang="zh-TW" altLang="en-US" sz="2800" b="1" dirty="0">
                <a:latin typeface="新細明體" charset="0"/>
                <a:ea typeface="新細明體" charset="0"/>
              </a:rPr>
              <a:t>、</a:t>
            </a:r>
            <a:r>
              <a:rPr lang="zh-TW" altLang="en-US" sz="2800" b="1" dirty="0">
                <a:latin typeface="標楷體" charset="0"/>
                <a:ea typeface="標楷體" charset="0"/>
                <a:cs typeface="標楷體" charset="0"/>
              </a:rPr>
              <a:t>廣義的</a:t>
            </a:r>
            <a:r>
              <a:rPr lang="zh-TW" altLang="en-US" sz="2800" b="1" dirty="0">
                <a:latin typeface="標楷體" charset="0"/>
                <a:ea typeface="標楷體" charset="0"/>
                <a:cs typeface="標楷體" charset="0"/>
                <a:hlinkClick r:id="rId2" action="ppaction://hlinkfile"/>
              </a:rPr>
              <a:t>語言</a:t>
            </a:r>
            <a:endParaRPr lang="zh-TW" altLang="en-US" sz="2800" b="1" dirty="0">
              <a:latin typeface="標楷體" charset="0"/>
              <a:ea typeface="標楷體" charset="0"/>
              <a:cs typeface="標楷體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800" b="1" dirty="0">
                <a:solidFill>
                  <a:srgbClr val="0000FF"/>
                </a:solidFill>
                <a:latin typeface="標楷體" charset="0"/>
                <a:ea typeface="標楷體" charset="0"/>
                <a:cs typeface="標楷體" charset="0"/>
              </a:rPr>
              <a:t>口說語言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b="1" dirty="0">
                <a:solidFill>
                  <a:srgbClr val="0000FF"/>
                </a:solidFill>
                <a:latin typeface="標楷體" charset="0"/>
                <a:ea typeface="標楷體" charset="0"/>
                <a:cs typeface="標楷體" charset="0"/>
              </a:rPr>
              <a:t>書寫語言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b="1" dirty="0">
                <a:solidFill>
                  <a:srgbClr val="0000FF"/>
                </a:solidFill>
                <a:latin typeface="標楷體" charset="0"/>
                <a:ea typeface="標楷體" charset="0"/>
                <a:cs typeface="標楷體" charset="0"/>
              </a:rPr>
              <a:t>肢體語言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zh-TW" altLang="en-US" sz="2800" b="1" dirty="0">
                <a:latin typeface="標楷體" charset="0"/>
                <a:ea typeface="標楷體" charset="0"/>
                <a:cs typeface="標楷體" charset="0"/>
              </a:rPr>
              <a:t>二</a:t>
            </a:r>
            <a:r>
              <a:rPr lang="zh-TW" altLang="en-US" sz="2800" b="1" dirty="0">
                <a:latin typeface="新細明體" charset="0"/>
                <a:ea typeface="新細明體" charset="0"/>
              </a:rPr>
              <a:t>、</a:t>
            </a:r>
            <a:r>
              <a:rPr lang="zh-TW" altLang="en-US" sz="2800" b="1" dirty="0">
                <a:latin typeface="標楷體" charset="0"/>
                <a:ea typeface="標楷體" charset="0"/>
                <a:cs typeface="標楷體" charset="0"/>
              </a:rPr>
              <a:t>狹義的語言</a:t>
            </a:r>
            <a:r>
              <a:rPr lang="en-US" altLang="zh-TW" sz="2800" b="1" dirty="0">
                <a:latin typeface="標楷體" charset="0"/>
                <a:ea typeface="標楷體" charset="0"/>
                <a:cs typeface="標楷體" charset="0"/>
              </a:rPr>
              <a:t>:</a:t>
            </a:r>
            <a:r>
              <a:rPr lang="zh-TW" altLang="en-US" sz="2800" b="1" dirty="0">
                <a:latin typeface="標楷體" charset="0"/>
                <a:ea typeface="標楷體" charset="0"/>
                <a:cs typeface="標楷體" charset="0"/>
              </a:rPr>
              <a:t>用</a:t>
            </a:r>
            <a:r>
              <a:rPr lang="zh-TW" altLang="en-US" sz="2800" b="1" dirty="0">
                <a:solidFill>
                  <a:schemeClr val="accent1"/>
                </a:solidFill>
                <a:latin typeface="標楷體" charset="0"/>
                <a:ea typeface="標楷體" charset="0"/>
                <a:cs typeface="標楷體" charset="0"/>
              </a:rPr>
              <a:t>聲音符號，</a:t>
            </a:r>
            <a:r>
              <a:rPr lang="zh-TW" altLang="en-US" sz="2800" b="1" dirty="0">
                <a:latin typeface="標楷體" charset="0"/>
                <a:ea typeface="標楷體" charset="0"/>
                <a:cs typeface="標楷體" charset="0"/>
              </a:rPr>
              <a:t>表達</a:t>
            </a:r>
            <a:r>
              <a:rPr lang="zh-TW" altLang="en-US" sz="2800" b="1" dirty="0" smtClean="0">
                <a:latin typeface="標楷體" charset="0"/>
                <a:ea typeface="標楷體" charset="0"/>
                <a:cs typeface="標楷體" charset="0"/>
              </a:rPr>
              <a:t>人類</a:t>
            </a:r>
            <a:r>
              <a:rPr lang="zh-TW" altLang="en-US" sz="2800" b="1" dirty="0" smtClean="0">
                <a:solidFill>
                  <a:schemeClr val="hlink"/>
                </a:solidFill>
                <a:latin typeface="標楷體" charset="0"/>
                <a:ea typeface="標楷體" charset="0"/>
                <a:cs typeface="標楷體" charset="0"/>
              </a:rPr>
              <a:t>思想和感情</a:t>
            </a:r>
            <a:r>
              <a:rPr lang="zh-TW" altLang="en-US" sz="2800" b="1" dirty="0" smtClean="0">
                <a:latin typeface="標楷體" charset="0"/>
                <a:ea typeface="標楷體" charset="0"/>
                <a:cs typeface="標楷體" charset="0"/>
              </a:rPr>
              <a:t>的工具</a:t>
            </a:r>
            <a:endParaRPr lang="zh-TW" altLang="en-US" sz="2800" b="1" dirty="0">
              <a:latin typeface="標楷體" charset="0"/>
              <a:ea typeface="標楷體" charset="0"/>
              <a:cs typeface="標楷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zh-TW" sz="2800" b="1" dirty="0">
                <a:latin typeface="標楷體" charset="0"/>
                <a:ea typeface="標楷體" charset="0"/>
                <a:cs typeface="標楷體" charset="0"/>
              </a:rPr>
              <a:t>※</a:t>
            </a:r>
            <a:r>
              <a:rPr lang="zh-TW" altLang="en-US" sz="2800" b="1" dirty="0">
                <a:solidFill>
                  <a:schemeClr val="hlink"/>
                </a:solidFill>
                <a:latin typeface="標楷體" charset="0"/>
                <a:ea typeface="標楷體" charset="0"/>
                <a:cs typeface="標楷體" charset="0"/>
              </a:rPr>
              <a:t>符號</a:t>
            </a:r>
            <a:r>
              <a:rPr lang="en-US" altLang="zh-TW" sz="2800" b="1" dirty="0">
                <a:latin typeface="標楷體" charset="0"/>
                <a:ea typeface="標楷體" charset="0"/>
                <a:cs typeface="標楷體" charset="0"/>
              </a:rPr>
              <a:t>:</a:t>
            </a:r>
            <a:r>
              <a:rPr lang="zh-TW" altLang="en-US" sz="2800" b="1" dirty="0">
                <a:latin typeface="標楷體" charset="0"/>
                <a:ea typeface="標楷體" charset="0"/>
                <a:cs typeface="標楷體" charset="0"/>
              </a:rPr>
              <a:t>超越事物本身特徵的一種刺激</a:t>
            </a:r>
            <a:r>
              <a:rPr lang="zh-TW" altLang="en-US" sz="2800" b="1" dirty="0">
                <a:latin typeface="Arial" charset="0"/>
                <a:ea typeface="新細明體" charset="0"/>
              </a:rPr>
              <a:t>。</a:t>
            </a:r>
            <a:endParaRPr lang="zh-TW" altLang="en-US" sz="2800" b="1" dirty="0">
              <a:latin typeface="標楷體" charset="0"/>
              <a:ea typeface="標楷體" charset="0"/>
              <a:cs typeface="標楷體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800" b="1" dirty="0">
                <a:latin typeface="標楷體" charset="0"/>
                <a:ea typeface="標楷體" charset="0"/>
                <a:cs typeface="標楷體" charset="0"/>
              </a:rPr>
              <a:t>可能是</a:t>
            </a:r>
            <a:r>
              <a:rPr lang="zh-TW" altLang="en-US" sz="2800" b="1" dirty="0">
                <a:latin typeface="Arial" charset="0"/>
                <a:ea typeface="新細明體" charset="0"/>
              </a:rPr>
              <a:t>：</a:t>
            </a:r>
            <a:r>
              <a:rPr lang="zh-TW" altLang="en-US" sz="2800" b="1" dirty="0">
                <a:latin typeface="標楷體" charset="0"/>
                <a:ea typeface="標楷體" charset="0"/>
                <a:cs typeface="標楷體" charset="0"/>
              </a:rPr>
              <a:t>聲音</a:t>
            </a:r>
            <a:r>
              <a:rPr lang="zh-TW" altLang="en-US" sz="2800" b="1" dirty="0">
                <a:latin typeface="Arial" charset="0"/>
                <a:ea typeface="新細明體" charset="0"/>
              </a:rPr>
              <a:t>、</a:t>
            </a:r>
            <a:r>
              <a:rPr lang="zh-TW" altLang="en-US" sz="2800" b="1" dirty="0">
                <a:latin typeface="標楷體" charset="0"/>
                <a:ea typeface="標楷體" charset="0"/>
                <a:cs typeface="標楷體" charset="0"/>
              </a:rPr>
              <a:t>圖案</a:t>
            </a:r>
            <a:r>
              <a:rPr lang="zh-TW" altLang="en-US" sz="2800" b="1" dirty="0">
                <a:solidFill>
                  <a:srgbClr val="FF00FF"/>
                </a:solidFill>
                <a:latin typeface="標楷體" charset="0"/>
                <a:ea typeface="標楷體" charset="0"/>
                <a:cs typeface="標楷體" charset="0"/>
                <a:sym typeface="Wingdings" charset="0"/>
              </a:rPr>
              <a:t></a:t>
            </a:r>
            <a:r>
              <a:rPr lang="zh-TW" altLang="en-US" sz="2800" b="1" dirty="0">
                <a:latin typeface="標楷體" charset="0"/>
                <a:ea typeface="標楷體" charset="0"/>
                <a:cs typeface="標楷體" charset="0"/>
              </a:rPr>
              <a:t>可用來代替原來的事物</a:t>
            </a:r>
            <a:r>
              <a:rPr lang="zh-TW" altLang="en-US" sz="2800" b="1" dirty="0">
                <a:latin typeface="Arial" charset="0"/>
                <a:ea typeface="新細明體" charset="0"/>
              </a:rPr>
              <a:t>。</a:t>
            </a: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7173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父母或保母可以做的事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zh-CN" altLang="en-US" sz="2800" dirty="0" smtClean="0"/>
              <a:t>多與孩子</a:t>
            </a:r>
            <a:r>
              <a:rPr kumimoji="1" lang="zh-CN" altLang="en-US" sz="2800" dirty="0"/>
              <a:t>溝通分享生活中的經驗，如：</a:t>
            </a:r>
            <a:r>
              <a:rPr kumimoji="1" lang="zh-CN" altLang="en-US" sz="2800" dirty="0" smtClean="0"/>
              <a:t>今天做了哪些好玩</a:t>
            </a:r>
            <a:r>
              <a:rPr kumimoji="1" lang="zh-CN" altLang="en-US" sz="2800" dirty="0"/>
              <a:t>有趣的事情，你最喜歡哪一樣？</a:t>
            </a:r>
          </a:p>
          <a:p>
            <a:r>
              <a:rPr kumimoji="1" lang="zh-CN" altLang="en-US" sz="2800" dirty="0" smtClean="0"/>
              <a:t>教導孩子說話時應</a:t>
            </a:r>
            <a:r>
              <a:rPr kumimoji="1" lang="zh-CN" altLang="en-US" sz="2800" dirty="0"/>
              <a:t>注意的禮貌，如：借</a:t>
            </a:r>
            <a:r>
              <a:rPr kumimoji="1" lang="zh-CN" altLang="en-US" sz="2800" dirty="0" smtClean="0"/>
              <a:t>東西時說</a:t>
            </a:r>
            <a:r>
              <a:rPr kumimoji="1" lang="zh-CN" altLang="en-US" sz="2800" dirty="0"/>
              <a:t>：「我想跟你借這本書，可以嗎？」</a:t>
            </a:r>
          </a:p>
          <a:p>
            <a:r>
              <a:rPr kumimoji="1" lang="zh-CN" altLang="en-US" sz="2800" dirty="0" smtClean="0"/>
              <a:t>利用睡</a:t>
            </a:r>
            <a:r>
              <a:rPr kumimoji="1" lang="zh-CN" altLang="en-US" sz="2800" dirty="0"/>
              <a:t>前，為孩子說一個床邊故事，</a:t>
            </a:r>
            <a:r>
              <a:rPr kumimoji="1" lang="zh-CN" altLang="en-US" sz="2800" dirty="0" smtClean="0"/>
              <a:t>或播放合適的有聲書</a:t>
            </a:r>
            <a:r>
              <a:rPr kumimoji="1" lang="zh-CN" altLang="en-US" sz="2800" dirty="0"/>
              <a:t>、好聽的歌謠給孩子聽。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30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64027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4-5</a:t>
            </a:r>
            <a:r>
              <a:rPr kumimoji="1" lang="zh-TW" altLang="en-US" dirty="0" smtClean="0"/>
              <a:t>歲語言溝通發展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zh-CN" altLang="en-US" sz="2800" dirty="0"/>
              <a:t>能依大人的指示完成事情，可以安靜地聆聽</a:t>
            </a:r>
            <a:r>
              <a:rPr kumimoji="1" lang="zh-CN" altLang="en-US" sz="2800" dirty="0" smtClean="0"/>
              <a:t>，並且複述別人說</a:t>
            </a:r>
            <a:r>
              <a:rPr kumimoji="1" lang="zh-CN" altLang="en-US" sz="2800" dirty="0"/>
              <a:t>的話。</a:t>
            </a:r>
          </a:p>
          <a:p>
            <a:r>
              <a:rPr kumimoji="1" lang="zh-CN" altLang="en-US" sz="2800" dirty="0" smtClean="0"/>
              <a:t>喜歡聽</a:t>
            </a:r>
            <a:r>
              <a:rPr kumimoji="1" lang="zh-CN" altLang="en-US" sz="2800" dirty="0"/>
              <a:t>故事，能簡短重複自己聽過的故事</a:t>
            </a:r>
            <a:r>
              <a:rPr kumimoji="1" lang="zh-CN" altLang="en-US" sz="2800" dirty="0" smtClean="0"/>
              <a:t>。</a:t>
            </a:r>
            <a:endParaRPr kumimoji="1" lang="zh-CN" altLang="en-US" sz="2800" dirty="0"/>
          </a:p>
          <a:p>
            <a:r>
              <a:rPr kumimoji="1" lang="zh-TW" altLang="en-US" sz="2800" dirty="0" smtClean="0"/>
              <a:t>會</a:t>
            </a:r>
            <a:r>
              <a:rPr kumimoji="1" lang="zh-CN" altLang="en-US" sz="2800" dirty="0" smtClean="0"/>
              <a:t>用</a:t>
            </a:r>
            <a:r>
              <a:rPr kumimoji="1" lang="zh-CN" altLang="en-US" sz="2800" dirty="0"/>
              <a:t>完整的句子，描述自己的經驗和感受。</a:t>
            </a:r>
          </a:p>
          <a:p>
            <a:r>
              <a:rPr kumimoji="1" lang="zh-CN" altLang="en-US" sz="2800" dirty="0" smtClean="0"/>
              <a:t>孩子會依照對</a:t>
            </a:r>
            <a:r>
              <a:rPr kumimoji="1" lang="zh-CN" altLang="en-US" sz="2800" dirty="0"/>
              <a:t>話情境的不同，調整自己說</a:t>
            </a:r>
            <a:r>
              <a:rPr kumimoji="1" lang="zh-CN" altLang="en-US" sz="2800" dirty="0" smtClean="0"/>
              <a:t>話的內容和口氣</a:t>
            </a:r>
            <a:r>
              <a:rPr kumimoji="1" lang="zh-CN" altLang="en-US" sz="2800" dirty="0"/>
              <a:t>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31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396709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父母或保母可以做的事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2800" dirty="0" smtClean="0"/>
              <a:t>聆聽孩子描述學校發</a:t>
            </a:r>
            <a:r>
              <a:rPr kumimoji="1" lang="zh-CN" altLang="en-US" sz="2800" dirty="0"/>
              <a:t>生的事件或經驗，雖</a:t>
            </a:r>
            <a:r>
              <a:rPr kumimoji="1" lang="zh-CN" altLang="en-US" sz="2800" dirty="0" smtClean="0"/>
              <a:t>然他說</a:t>
            </a:r>
            <a:r>
              <a:rPr kumimoji="1" lang="zh-CN" altLang="en-US" sz="2800" dirty="0"/>
              <a:t>得未必完整，卻是重要的情感分享與練習</a:t>
            </a:r>
            <a:r>
              <a:rPr kumimoji="1" lang="zh-CN" altLang="en-US" sz="2800" dirty="0" smtClean="0"/>
              <a:t>口語表</a:t>
            </a:r>
            <a:r>
              <a:rPr kumimoji="1" lang="zh-CN" altLang="en-US" sz="2800" dirty="0"/>
              <a:t>達的機會。</a:t>
            </a:r>
          </a:p>
          <a:p>
            <a:r>
              <a:rPr kumimoji="1" lang="zh-CN" altLang="en-US" sz="2800" dirty="0" smtClean="0"/>
              <a:t>鼓勵孩子說</a:t>
            </a:r>
            <a:r>
              <a:rPr kumimoji="1" lang="zh-CN" altLang="en-US" sz="2800" dirty="0"/>
              <a:t>故事，和他一起用圖畫或</a:t>
            </a:r>
            <a:r>
              <a:rPr kumimoji="1" lang="zh-CN" altLang="en-US" sz="2800" dirty="0" smtClean="0"/>
              <a:t>文字紀錄下來</a:t>
            </a:r>
            <a:r>
              <a:rPr kumimoji="1" lang="zh-CN" altLang="en-US" sz="2800" dirty="0"/>
              <a:t>，將有助語文能力的發展。</a:t>
            </a:r>
          </a:p>
          <a:p>
            <a:r>
              <a:rPr kumimoji="1" lang="zh-CN" altLang="en-US" sz="2800" dirty="0" smtClean="0"/>
              <a:t>教孩子</a:t>
            </a:r>
            <a:r>
              <a:rPr kumimoji="1" lang="zh-CN" altLang="en-US" sz="2800" dirty="0"/>
              <a:t>成為有禮貌的人，如：</a:t>
            </a:r>
            <a:r>
              <a:rPr kumimoji="1" lang="zh-CN" altLang="en-US" sz="2800" dirty="0" smtClean="0"/>
              <a:t>跟公車司機說謝謝</a:t>
            </a:r>
            <a:r>
              <a:rPr kumimoji="1" lang="zh-CN" altLang="en-US" sz="2800" dirty="0"/>
              <a:t>、與人問好，這些都是重要的社會語言。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32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007448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5-6</a:t>
            </a:r>
            <a:r>
              <a:rPr kumimoji="1" lang="zh-TW" altLang="en-US" dirty="0" smtClean="0"/>
              <a:t>歲語言溝通發展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zh-CN" altLang="en-US" sz="2800" dirty="0"/>
              <a:t>可以安靜地對照畫冊，聽故事</a:t>
            </a:r>
            <a:r>
              <a:rPr kumimoji="1" lang="en-US" altLang="zh-CN" sz="2800" dirty="0"/>
              <a:t>CD</a:t>
            </a:r>
            <a:r>
              <a:rPr kumimoji="1" lang="zh-CN" altLang="en-US" sz="2800" dirty="0"/>
              <a:t>，聆聽更</a:t>
            </a:r>
            <a:r>
              <a:rPr kumimoji="1" lang="zh-CN" altLang="en-US" sz="2800" dirty="0" smtClean="0"/>
              <a:t>長的故事</a:t>
            </a:r>
            <a:r>
              <a:rPr kumimoji="1" lang="zh-CN" altLang="en-US" sz="2800" dirty="0"/>
              <a:t>，熟練地組織吸收新的語言資訊。</a:t>
            </a:r>
          </a:p>
          <a:p>
            <a:r>
              <a:rPr kumimoji="1" lang="zh-CN" altLang="en-US" sz="2800" dirty="0" smtClean="0"/>
              <a:t>聽</a:t>
            </a:r>
            <a:r>
              <a:rPr kumimoji="1" lang="zh-CN" altLang="en-US" sz="2800" dirty="0"/>
              <a:t>完故事，能說出重要的情節，在團體討論時</a:t>
            </a:r>
            <a:r>
              <a:rPr kumimoji="1" lang="zh-CN" altLang="en-US" sz="2800" dirty="0" smtClean="0"/>
              <a:t>，可以發表</a:t>
            </a:r>
            <a:r>
              <a:rPr kumimoji="1" lang="zh-CN" altLang="en-US" sz="2800" dirty="0"/>
              <a:t>自己的意見。</a:t>
            </a:r>
          </a:p>
          <a:p>
            <a:r>
              <a:rPr kumimoji="1" lang="zh-CN" altLang="en-US" sz="2800" dirty="0" smtClean="0"/>
              <a:t>孩</a:t>
            </a:r>
            <a:r>
              <a:rPr kumimoji="1" lang="zh-CN" altLang="en-US" sz="2800" dirty="0"/>
              <a:t>子的語言發展逐漸成熟，</a:t>
            </a:r>
            <a:r>
              <a:rPr kumimoji="1" lang="zh-CN" altLang="en-US" sz="2800" dirty="0" smtClean="0"/>
              <a:t>能完整敘述自己經歷過</a:t>
            </a:r>
            <a:r>
              <a:rPr kumimoji="1" lang="zh-CN" altLang="en-US" sz="2800" dirty="0"/>
              <a:t>的生活事件。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33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735015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父母或保母可以做的事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zh-CN" altLang="en-US" sz="2800" dirty="0"/>
              <a:t>孩子下課回家後，與他討論學習</a:t>
            </a:r>
            <a:r>
              <a:rPr kumimoji="1" lang="zh-CN" altLang="en-US" sz="2800" dirty="0" smtClean="0"/>
              <a:t>的活動與經驗</a:t>
            </a:r>
            <a:r>
              <a:rPr kumimoji="1" lang="zh-CN" altLang="en-US" sz="2800" dirty="0"/>
              <a:t>，幫助他組織吸收新的知識。</a:t>
            </a:r>
          </a:p>
          <a:p>
            <a:r>
              <a:rPr kumimoji="1" lang="zh-CN" altLang="en-US" sz="2800" dirty="0" smtClean="0"/>
              <a:t>跟孩子一起朗讀童謠</a:t>
            </a:r>
            <a:r>
              <a:rPr kumimoji="1" lang="zh-CN" altLang="en-US" sz="2800" dirty="0"/>
              <a:t>或故事，享受</a:t>
            </a:r>
            <a:r>
              <a:rPr kumimoji="1" lang="zh-CN" altLang="en-US" sz="2800" dirty="0" smtClean="0"/>
              <a:t>文章的韻律與故事內</a:t>
            </a:r>
            <a:r>
              <a:rPr kumimoji="1" lang="zh-CN" altLang="en-US" sz="2800" dirty="0"/>
              <a:t>容，不要求他背誦。</a:t>
            </a:r>
          </a:p>
          <a:p>
            <a:r>
              <a:rPr kumimoji="1" lang="zh-CN" altLang="en-US" sz="2800" dirty="0" smtClean="0"/>
              <a:t>鼓勵他發表</a:t>
            </a:r>
            <a:r>
              <a:rPr kumimoji="1" lang="zh-CN" altLang="en-US" sz="2800" dirty="0"/>
              <a:t>自己的想法與意見，跟他溝通</a:t>
            </a:r>
            <a:r>
              <a:rPr kumimoji="1" lang="zh-CN" altLang="en-US" sz="2800" dirty="0" smtClean="0"/>
              <a:t>生活中的細</a:t>
            </a:r>
            <a:r>
              <a:rPr kumimoji="1" lang="zh-CN" altLang="en-US" sz="2800" dirty="0"/>
              <a:t>節，分享彼此的感受。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34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321042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Box 35"/>
          <p:cNvSpPr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wrap="square" lIns="91440" tIns="45720" rIns="91440" bIns="45720" numCol="1" anchor="ctr"/>
          <a:lstStyle/>
          <a:p>
            <a:pPr marL="0" indent="0"/>
            <a:r>
              <a:rPr lang="en-US" sz="4800" dirty="0" smtClean="0">
                <a:solidFill>
                  <a:srgbClr val="2F97B5"/>
                </a:solidFill>
              </a:rPr>
              <a:t>讀寫萌發教育意義</a:t>
            </a:r>
          </a:p>
        </p:txBody>
      </p:sp>
      <p:sp>
        <p:nvSpPr>
          <p:cNvPr id="36" name="Text Box 36"/>
          <p:cNvSpPr>
            <a:spLocks/>
          </p:cNvSpPr>
          <p:nvPr/>
        </p:nvSpPr>
        <p:spPr>
          <a:xfrm>
            <a:off x="1000125" y="1714500"/>
            <a:ext cx="7072312" cy="3540125"/>
          </a:xfrm>
          <a:prstGeom prst="rect">
            <a:avLst/>
          </a:prstGeom>
          <a:noFill/>
          <a:ln>
            <a:noFill/>
          </a:ln>
        </p:spPr>
        <p:txBody>
          <a:bodyPr numCol="1">
            <a:spAutoFit/>
          </a:bodyPr>
          <a:lstStyle/>
          <a:p>
            <a:pPr marL="0" indent="0"/>
            <a:r>
              <a:rPr lang="en-US" sz="2800" dirty="0" smtClean="0">
                <a:latin typeface="BiauKai"/>
                <a:ea typeface="BiauKai"/>
                <a:cs typeface="BiauKai"/>
              </a:rPr>
              <a:t>「讀寫萌發」的是將讀和寫視為一體，強調兒童在學習閱讀和寫字的過程中，就如同他們在學習說話一樣，是一個主動的參與者和建構者。</a:t>
            </a:r>
          </a:p>
          <a:p>
            <a:pPr marL="0" indent="0"/>
            <a:endParaRPr lang="en-US" sz="2800" dirty="0" smtClean="0">
              <a:latin typeface="BiauKai"/>
              <a:ea typeface="BiauKai"/>
              <a:cs typeface="BiauKai"/>
            </a:endParaRPr>
          </a:p>
          <a:p>
            <a:pPr marL="0" indent="0"/>
            <a:r>
              <a:rPr lang="en-US" sz="2800" dirty="0" smtClean="0">
                <a:latin typeface="BiauKai"/>
                <a:ea typeface="BiauKai"/>
                <a:cs typeface="BiauKai"/>
              </a:rPr>
              <a:t>兒童在日常環境中接觸圖書和文字，察覺文字的社會互動和溝通意義，而瞭解文字是如何運作的。</a:t>
            </a: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35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23656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30"/>
          <p:cNvSpPr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wrap="square" lIns="91440" tIns="45720" rIns="91440" bIns="45720" numCol="1" anchor="ctr"/>
          <a:lstStyle/>
          <a:p>
            <a:pPr marL="0" indent="0"/>
            <a:r>
              <a:rPr lang="en-US" sz="4800" dirty="0" smtClean="0"/>
              <a:t>嬰幼兒</a:t>
            </a:r>
            <a:r>
              <a:rPr lang="zh-TW" altLang="en-US" sz="4800" dirty="0" smtClean="0"/>
              <a:t>讀的萌發</a:t>
            </a:r>
            <a:endParaRPr lang="en-US" sz="4800" dirty="0" smtClean="0"/>
          </a:p>
        </p:txBody>
      </p:sp>
      <p:sp>
        <p:nvSpPr>
          <p:cNvPr id="31" name="Text Box 31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924425"/>
          </a:xfrm>
          <a:prstGeom prst="rect">
            <a:avLst/>
          </a:prstGeom>
        </p:spPr>
        <p:txBody>
          <a:bodyPr wrap="square" lIns="91440" tIns="45720" rIns="91440" bIns="45720" numCol="1" anchor="t"/>
          <a:lstStyle/>
          <a:p>
            <a:pPr marL="989012" indent="-989012">
              <a:buNone/>
            </a:pPr>
            <a:r>
              <a:rPr lang="en-US" sz="2800" dirty="0" smtClean="0"/>
              <a:t>閱讀是人類獲得資訊的重要方法之一，包括充斥在</a:t>
            </a:r>
          </a:p>
          <a:p>
            <a:pPr marL="989012" indent="-989012">
              <a:buNone/>
            </a:pPr>
            <a:r>
              <a:rPr lang="en-US" sz="2800" dirty="0" smtClean="0"/>
              <a:t>人類週遭環境的圖案、標誌、符號、文字等。</a:t>
            </a:r>
          </a:p>
          <a:p>
            <a:pPr marL="989012" indent="-989012">
              <a:buNone/>
            </a:pPr>
            <a:r>
              <a:rPr lang="en-US" sz="2800" dirty="0" smtClean="0"/>
              <a:t>   1.閱讀萌發階段</a:t>
            </a:r>
          </a:p>
          <a:p>
            <a:pPr marL="989012" indent="-989012">
              <a:buNone/>
            </a:pPr>
            <a:r>
              <a:rPr lang="en-US" sz="2800" dirty="0" smtClean="0"/>
              <a:t>   2.嘗試閱讀階段</a:t>
            </a:r>
          </a:p>
          <a:p>
            <a:pPr marL="989012" indent="-989012">
              <a:buNone/>
            </a:pPr>
            <a:r>
              <a:rPr lang="en-US" sz="2800" dirty="0" smtClean="0"/>
              <a:t>   3.流利閱讀階段</a:t>
            </a: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36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01236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800" dirty="0"/>
              <a:t>嬰</a:t>
            </a:r>
            <a:r>
              <a:rPr lang="en-US" altLang="zh-CN" sz="4800" dirty="0" smtClean="0"/>
              <a:t>幼兒</a:t>
            </a:r>
            <a:r>
              <a:rPr lang="zh-TW" altLang="en-US" sz="4800" dirty="0" smtClean="0"/>
              <a:t>寫的萌發</a:t>
            </a:r>
            <a:endParaRPr kumimoji="1" lang="zh-CN" altLang="en-US" dirty="0"/>
          </a:p>
        </p:txBody>
      </p:sp>
      <p:sp>
        <p:nvSpPr>
          <p:cNvPr id="32" name="Text Box 3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wrap="square" lIns="91440" tIns="45720" rIns="91440" bIns="45720" numCol="1" anchor="t"/>
          <a:lstStyle/>
          <a:p>
            <a:pPr marL="958850" indent="-958850">
              <a:buNone/>
            </a:pPr>
            <a:r>
              <a:rPr lang="en-US" sz="2800" dirty="0" smtClean="0"/>
              <a:t>嬰兒開始透過手勢的筆劃來和大人溝通。</a:t>
            </a:r>
          </a:p>
          <a:p>
            <a:pPr marL="958850" indent="-958850">
              <a:lnSpc>
                <a:spcPct val="105000"/>
              </a:lnSpc>
              <a:buNone/>
            </a:pPr>
            <a:r>
              <a:rPr lang="en-US" sz="2800" dirty="0" smtClean="0"/>
              <a:t>  1.手勢是一種視覺符號，是在空中的書寫。</a:t>
            </a:r>
          </a:p>
          <a:p>
            <a:pPr marL="958850" indent="-958850">
              <a:lnSpc>
                <a:spcPct val="105000"/>
              </a:lnSpc>
              <a:buNone/>
            </a:pPr>
            <a:r>
              <a:rPr lang="en-US" sz="2800" dirty="0" smtClean="0"/>
              <a:t>  2.使用手指肌肉和塗鴉工具時，將視覺符號變成</a:t>
            </a:r>
          </a:p>
          <a:p>
            <a:pPr marL="958850" indent="-958850">
              <a:lnSpc>
                <a:spcPct val="105000"/>
              </a:lnSpc>
              <a:buNone/>
            </a:pPr>
            <a:r>
              <a:rPr lang="en-US" sz="2800" dirty="0"/>
              <a:t> </a:t>
            </a:r>
            <a:r>
              <a:rPr lang="en-US" sz="2800" dirty="0" smtClean="0"/>
              <a:t>   紙上筆跡，所以幼兒的繪畫及遊戲活動都是書</a:t>
            </a:r>
          </a:p>
          <a:p>
            <a:pPr marL="958850" indent="-958850">
              <a:lnSpc>
                <a:spcPct val="105000"/>
              </a:lnSpc>
              <a:buNone/>
            </a:pPr>
            <a:r>
              <a:rPr lang="en-US" sz="2800" dirty="0"/>
              <a:t> </a:t>
            </a:r>
            <a:r>
              <a:rPr lang="en-US" sz="2800" dirty="0" smtClean="0"/>
              <a:t>   寫發展的重要基礎。</a:t>
            </a:r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37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8404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37"/>
          <p:cNvSpPr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wrap="square" lIns="91440" tIns="45720" rIns="91440" bIns="45720" numCol="1" anchor="ctr"/>
          <a:lstStyle/>
          <a:p>
            <a:pPr marL="0" indent="0"/>
            <a:r>
              <a:rPr lang="en-US" dirty="0" smtClean="0">
                <a:solidFill>
                  <a:srgbClr val="2F97B5"/>
                </a:solidFill>
              </a:rPr>
              <a:t>建立讀寫萌發的情境 </a:t>
            </a:r>
          </a:p>
        </p:txBody>
      </p:sp>
      <p:sp>
        <p:nvSpPr>
          <p:cNvPr id="38" name="Text Box 38"/>
          <p:cNvSpPr>
            <a:spLocks/>
          </p:cNvSpPr>
          <p:nvPr/>
        </p:nvSpPr>
        <p:spPr>
          <a:xfrm>
            <a:off x="1000125" y="2031553"/>
            <a:ext cx="7286625" cy="3539431"/>
          </a:xfrm>
          <a:prstGeom prst="rect">
            <a:avLst/>
          </a:prstGeom>
          <a:noFill/>
          <a:ln>
            <a:noFill/>
          </a:ln>
        </p:spPr>
        <p:txBody>
          <a:bodyPr numCol="1" anchor="ctr">
            <a:spAutoFit/>
          </a:bodyPr>
          <a:lstStyle/>
          <a:p>
            <a:pPr marL="0" indent="0"/>
            <a:r>
              <a:rPr lang="en-US" sz="2800" dirty="0" smtClean="0">
                <a:latin typeface="BiauKai"/>
                <a:ea typeface="BiauKai"/>
                <a:cs typeface="BiauKai"/>
              </a:rPr>
              <a:t>（一）給孩子豐富的文字環境</a:t>
            </a:r>
          </a:p>
          <a:p>
            <a:pPr marL="0" indent="0"/>
            <a:endParaRPr lang="en-US" sz="2800" dirty="0" smtClean="0">
              <a:latin typeface="BiauKai"/>
              <a:ea typeface="BiauKai"/>
              <a:cs typeface="BiauKai"/>
            </a:endParaRPr>
          </a:p>
          <a:p>
            <a:pPr marL="0" indent="0"/>
            <a:r>
              <a:rPr lang="en-US" sz="2800" dirty="0" smtClean="0">
                <a:latin typeface="BiauKai"/>
                <a:ea typeface="BiauKai"/>
                <a:cs typeface="BiauKai"/>
              </a:rPr>
              <a:t>（二）家庭教育是語言發展不可忽視的一環</a:t>
            </a:r>
          </a:p>
          <a:p>
            <a:pPr marL="0" indent="0"/>
            <a:endParaRPr lang="en-US" sz="2800" dirty="0" smtClean="0">
              <a:latin typeface="BiauKai"/>
              <a:ea typeface="BiauKai"/>
              <a:cs typeface="BiauKai"/>
            </a:endParaRPr>
          </a:p>
          <a:p>
            <a:pPr marL="0" indent="0"/>
            <a:r>
              <a:rPr lang="en-US" sz="2800" dirty="0" smtClean="0">
                <a:latin typeface="BiauKai"/>
                <a:ea typeface="BiauKai"/>
                <a:cs typeface="BiauKai"/>
              </a:rPr>
              <a:t>（三）在有意義的情境下聽、說、讀、寫</a:t>
            </a:r>
          </a:p>
          <a:p>
            <a:pPr marL="0" indent="0"/>
            <a:endParaRPr lang="en-US" sz="2800" dirty="0" smtClean="0">
              <a:latin typeface="BiauKai"/>
              <a:ea typeface="BiauKai"/>
              <a:cs typeface="BiauKai"/>
            </a:endParaRPr>
          </a:p>
          <a:p>
            <a:pPr marL="0" indent="0"/>
            <a:r>
              <a:rPr lang="en-US" sz="2800" dirty="0" smtClean="0">
                <a:latin typeface="BiauKai"/>
                <a:ea typeface="BiauKai"/>
                <a:cs typeface="BiauKai"/>
              </a:rPr>
              <a:t>（四）把「ㄅㄆㄇ」當遊戲</a:t>
            </a:r>
          </a:p>
          <a:p>
            <a:pPr marL="0" indent="0"/>
            <a:endParaRPr lang="en-US" sz="2800" dirty="0" smtClean="0">
              <a:latin typeface="BiauKai"/>
              <a:ea typeface="BiauKai"/>
              <a:cs typeface="BiauKai"/>
            </a:endParaRP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38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123716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269875"/>
            <a:ext cx="8042276" cy="1047750"/>
          </a:xfrm>
        </p:spPr>
        <p:txBody>
          <a:bodyPr/>
          <a:lstStyle/>
          <a:p>
            <a:r>
              <a:rPr kumimoji="1" lang="zh-TW" altLang="en-US" dirty="0" smtClean="0"/>
              <a:t>語言障礙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sz="2800" dirty="0" smtClean="0"/>
              <a:t>定義：</a:t>
            </a:r>
            <a:r>
              <a:rPr kumimoji="1" lang="zh-CN" altLang="en-US" sz="2800" dirty="0" smtClean="0"/>
              <a:t>語言理解或語言表達能力與</a:t>
            </a:r>
            <a:r>
              <a:rPr kumimoji="1" lang="zh-CN" altLang="en-US" sz="2800" dirty="0"/>
              <a:t>同年齡者相較，有顯著偏差或低落現象</a:t>
            </a:r>
            <a:r>
              <a:rPr kumimoji="1" lang="zh-CN" altLang="en-US" sz="2800" dirty="0" smtClean="0"/>
              <a:t>，造成</a:t>
            </a:r>
            <a:r>
              <a:rPr kumimoji="1" lang="zh-CN" altLang="en-US" sz="2800" dirty="0"/>
              <a:t>溝通困難者。</a:t>
            </a:r>
            <a:endParaRPr kumimoji="1" lang="en-US" altLang="zh-CN" sz="2800" dirty="0" smtClean="0"/>
          </a:p>
          <a:p>
            <a:r>
              <a:rPr kumimoji="1" lang="zh-CN" altLang="en-US" sz="2800" dirty="0" smtClean="0"/>
              <a:t>常見的問題包括構音</a:t>
            </a:r>
            <a:r>
              <a:rPr kumimoji="1" lang="zh-CN" altLang="en-US" sz="2800" dirty="0"/>
              <a:t>異常、語言發展遲緩</a:t>
            </a:r>
            <a:r>
              <a:rPr kumimoji="1" lang="zh-CN" altLang="en-US" sz="2800" dirty="0" smtClean="0"/>
              <a:t>、</a:t>
            </a:r>
            <a:r>
              <a:rPr kumimoji="1" lang="zh-TW" altLang="en-US" sz="2800" dirty="0" smtClean="0"/>
              <a:t>語暢異常</a:t>
            </a:r>
            <a:r>
              <a:rPr kumimoji="1" lang="zh-CN" altLang="en-US" sz="2800" dirty="0" smtClean="0"/>
              <a:t>、以及</a:t>
            </a:r>
            <a:r>
              <a:rPr kumimoji="1" lang="zh-TW" altLang="en-US" sz="2800" dirty="0" smtClean="0"/>
              <a:t>嗓</a:t>
            </a:r>
            <a:r>
              <a:rPr kumimoji="1" lang="zh-CN" altLang="en-US" sz="2800" dirty="0" smtClean="0"/>
              <a:t>音</a:t>
            </a:r>
            <a:r>
              <a:rPr kumimoji="1" lang="zh-CN" altLang="en-US" sz="2800" dirty="0"/>
              <a:t>異常。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39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0053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800" b="1" dirty="0"/>
              <a:t>語</a:t>
            </a:r>
            <a:r>
              <a:rPr lang="zh-TW" altLang="en-US" sz="4800" b="1" dirty="0"/>
              <a:t>言構成要素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sz="2800" dirty="0" smtClean="0"/>
              <a:t>語音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語意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語法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語用</a:t>
            </a:r>
            <a:endParaRPr kumimoji="1" lang="en-US" altLang="zh-TW" sz="2800" dirty="0" smtClean="0"/>
          </a:p>
          <a:p>
            <a:endParaRPr kumimoji="1" lang="zh-CN" altLang="en-US" sz="280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040652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語言發展遲緩</a:t>
            </a:r>
            <a:r>
              <a:rPr kumimoji="1" lang="zh-TW" altLang="en-US" dirty="0" smtClean="0"/>
              <a:t>評估指標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5257799"/>
          </a:xfrm>
        </p:spPr>
        <p:txBody>
          <a:bodyPr>
            <a:noAutofit/>
          </a:bodyPr>
          <a:lstStyle/>
          <a:p>
            <a:r>
              <a:rPr kumimoji="1" lang="zh-CN" altLang="en-US" sz="2800" dirty="0" smtClean="0"/>
              <a:t>至兩歲仍</a:t>
            </a:r>
            <a:r>
              <a:rPr kumimoji="1" lang="zh-CN" altLang="en-US" sz="2800" dirty="0"/>
              <a:t>無任何語彙</a:t>
            </a:r>
            <a:r>
              <a:rPr kumimoji="1" lang="zh-CN" altLang="en-US" sz="2800" dirty="0" smtClean="0"/>
              <a:t>出現</a:t>
            </a:r>
            <a:r>
              <a:rPr kumimoji="1" lang="zh-TW" altLang="en-US" sz="2800" dirty="0" smtClean="0"/>
              <a:t>。</a:t>
            </a:r>
            <a:endParaRPr kumimoji="1" lang="en-US" altLang="zh-CN" sz="2800" dirty="0" smtClean="0"/>
          </a:p>
          <a:p>
            <a:r>
              <a:rPr kumimoji="1" lang="zh-CN" altLang="en-US" sz="2800" dirty="0" smtClean="0"/>
              <a:t>至三歲仍</a:t>
            </a:r>
            <a:r>
              <a:rPr kumimoji="1" lang="zh-CN" altLang="en-US" sz="2800" dirty="0"/>
              <a:t>無任何句子</a:t>
            </a:r>
            <a:r>
              <a:rPr kumimoji="1" lang="zh-CN" altLang="en-US" sz="2800" dirty="0" smtClean="0"/>
              <a:t>出現</a:t>
            </a:r>
            <a:r>
              <a:rPr kumimoji="1" lang="zh-TW" altLang="en-US" sz="2800" dirty="0" smtClean="0"/>
              <a:t>。</a:t>
            </a:r>
            <a:endParaRPr kumimoji="1" lang="en-US" altLang="zh-CN" sz="2800" dirty="0" smtClean="0"/>
          </a:p>
          <a:p>
            <a:r>
              <a:rPr kumimoji="1" lang="zh-CN" altLang="en-US" sz="2800" dirty="0" smtClean="0"/>
              <a:t>三歲以後說</a:t>
            </a:r>
            <a:r>
              <a:rPr kumimoji="1" lang="zh-CN" altLang="en-US" sz="2800" dirty="0"/>
              <a:t>話模糊不清難以</a:t>
            </a:r>
            <a:r>
              <a:rPr kumimoji="1" lang="zh-CN" altLang="en-US" sz="2800" dirty="0" smtClean="0"/>
              <a:t>理解</a:t>
            </a:r>
            <a:r>
              <a:rPr kumimoji="1" lang="zh-TW" altLang="en-US" sz="2800" dirty="0" smtClean="0"/>
              <a:t>。</a:t>
            </a:r>
            <a:endParaRPr kumimoji="1" lang="en-US" altLang="zh-CN" sz="2800" dirty="0" smtClean="0"/>
          </a:p>
          <a:p>
            <a:r>
              <a:rPr kumimoji="1" lang="zh-CN" altLang="en-US" sz="2800" dirty="0" smtClean="0"/>
              <a:t>五歲以後</a:t>
            </a:r>
            <a:r>
              <a:rPr kumimoji="1" lang="zh-CN" altLang="en-US" sz="2800" dirty="0"/>
              <a:t>，句子仍常有錯誤</a:t>
            </a:r>
            <a:r>
              <a:rPr kumimoji="1" lang="zh-CN" altLang="en-US" sz="2800" dirty="0" smtClean="0"/>
              <a:t>。</a:t>
            </a:r>
            <a:endParaRPr kumimoji="1" lang="en-US" altLang="zh-CN" sz="2800" dirty="0" smtClean="0"/>
          </a:p>
          <a:p>
            <a:r>
              <a:rPr kumimoji="1" lang="zh-CN" altLang="en-US" sz="2800" dirty="0" smtClean="0"/>
              <a:t>越</a:t>
            </a:r>
            <a:r>
              <a:rPr kumimoji="1" lang="zh-CN" altLang="en-US" sz="2800" dirty="0"/>
              <a:t>長大越不說話</a:t>
            </a:r>
            <a:r>
              <a:rPr kumimoji="1" lang="zh-CN" altLang="en-US" sz="2800" dirty="0" smtClean="0"/>
              <a:t>。</a:t>
            </a:r>
            <a:endParaRPr kumimoji="1" lang="en-US" altLang="zh-CN" sz="2800" dirty="0" smtClean="0"/>
          </a:p>
          <a:p>
            <a:r>
              <a:rPr kumimoji="1" lang="zh-CN" altLang="en-US" sz="2800" dirty="0" smtClean="0"/>
              <a:t>遇到這些狀況</a:t>
            </a:r>
            <a:r>
              <a:rPr kumimoji="1" lang="zh-CN" altLang="en-US" sz="2800" dirty="0"/>
              <a:t>時，最好早日尋找專家協助診斷和訂定教育計畫。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40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381464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語言發展遲緩的原因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2800" dirty="0" smtClean="0"/>
              <a:t>聽覺障礙。</a:t>
            </a:r>
            <a:endParaRPr kumimoji="1" lang="en-US" altLang="zh-CN" sz="2800" dirty="0" smtClean="0"/>
          </a:p>
          <a:p>
            <a:r>
              <a:rPr kumimoji="1" lang="zh-CN" altLang="en-US" sz="2800" dirty="0" smtClean="0"/>
              <a:t>神經</a:t>
            </a:r>
            <a:r>
              <a:rPr kumimoji="1" lang="zh-CN" altLang="en-US" sz="2800" dirty="0"/>
              <a:t>或大腦傷害</a:t>
            </a:r>
            <a:r>
              <a:rPr kumimoji="1" lang="zh-CN" altLang="en-US" sz="2800" dirty="0" smtClean="0"/>
              <a:t>。</a:t>
            </a:r>
            <a:endParaRPr kumimoji="1" lang="en-US" altLang="zh-CN" sz="2800" dirty="0" smtClean="0"/>
          </a:p>
          <a:p>
            <a:r>
              <a:rPr kumimoji="1" lang="zh-CN" altLang="en-US" sz="2800" dirty="0" smtClean="0"/>
              <a:t>情緒障礙</a:t>
            </a:r>
            <a:r>
              <a:rPr kumimoji="1" lang="zh-CN" altLang="en-US" sz="2800" dirty="0"/>
              <a:t>，如自閉症兒童</a:t>
            </a:r>
            <a:r>
              <a:rPr kumimoji="1" lang="zh-CN" altLang="en-US" sz="2800" dirty="0" smtClean="0"/>
              <a:t>。</a:t>
            </a:r>
            <a:endParaRPr kumimoji="1" lang="en-US" altLang="zh-CN" sz="2800" dirty="0" smtClean="0"/>
          </a:p>
          <a:p>
            <a:r>
              <a:rPr kumimoji="1" lang="zh-CN" altLang="en-US" sz="2800" dirty="0" smtClean="0"/>
              <a:t>環境剝奪</a:t>
            </a:r>
            <a:r>
              <a:rPr kumimoji="1" lang="zh-CN" altLang="en-US" sz="2800" dirty="0"/>
              <a:t>，如父母無暇與幼兒互動或過分溺愛，沒有讓幼兒學習用語言表達需</a:t>
            </a:r>
            <a:r>
              <a:rPr kumimoji="1" lang="zh-CN" altLang="en-US" sz="2800" dirty="0" smtClean="0"/>
              <a:t>求的機會</a:t>
            </a:r>
            <a:r>
              <a:rPr kumimoji="1" lang="zh-TW" altLang="en-US" sz="2800" dirty="0" smtClean="0"/>
              <a:t>。</a:t>
            </a:r>
            <a:endParaRPr kumimoji="1" lang="en-US" altLang="zh-CN" sz="2800" dirty="0" smtClean="0"/>
          </a:p>
          <a:p>
            <a:r>
              <a:rPr kumimoji="1" lang="zh-CN" altLang="en-US" sz="2800" dirty="0" smtClean="0"/>
              <a:t>智能</a:t>
            </a:r>
            <a:r>
              <a:rPr kumimoji="1" lang="zh-CN" altLang="en-US" sz="2800" dirty="0"/>
              <a:t>不足所表現的語言發展遲緩。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41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597338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構音異常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2800" dirty="0"/>
              <a:t>構音異常就是口齒不清，也就是台語俗稱的「臭乳呆」</a:t>
            </a:r>
            <a:r>
              <a:rPr kumimoji="1" lang="zh-CN" altLang="en-US" sz="2800" dirty="0" smtClean="0"/>
              <a:t>。</a:t>
            </a:r>
            <a:endParaRPr kumimoji="1" lang="en-US" altLang="zh-CN" sz="2800" dirty="0" smtClean="0"/>
          </a:p>
          <a:p>
            <a:r>
              <a:rPr kumimoji="1" lang="zh-CN" altLang="en-US" sz="2800" dirty="0"/>
              <a:t>說話者的構音方法、位置、速度、強度、或協調度有問題，以致產生的語音</a:t>
            </a:r>
            <a:r>
              <a:rPr kumimoji="1" lang="en-US" altLang="zh-CN" sz="2800" dirty="0"/>
              <a:t>(</a:t>
            </a:r>
            <a:r>
              <a:rPr kumimoji="1" lang="zh-CN" altLang="en-US" sz="2800" dirty="0"/>
              <a:t>包括聲母、韻母和聲調</a:t>
            </a:r>
            <a:r>
              <a:rPr kumimoji="1" lang="en-US" altLang="zh-CN" sz="2800" dirty="0"/>
              <a:t>)</a:t>
            </a:r>
            <a:r>
              <a:rPr kumimoji="1" lang="zh-CN" altLang="en-US" sz="2800" dirty="0"/>
              <a:t>有錯誤或含糊不清的情形，造成別人</a:t>
            </a:r>
            <a:r>
              <a:rPr kumimoji="1" lang="en-US" altLang="zh-CN" sz="2800" dirty="0"/>
              <a:t>(</a:t>
            </a:r>
            <a:r>
              <a:rPr kumimoji="1" lang="zh-CN" altLang="en-US" sz="2800" dirty="0"/>
              <a:t>聽話者</a:t>
            </a:r>
            <a:r>
              <a:rPr kumimoji="1" lang="en-US" altLang="zh-CN" sz="2800" dirty="0"/>
              <a:t>)</a:t>
            </a:r>
            <a:r>
              <a:rPr kumimoji="1" lang="zh-CN" altLang="en-US" sz="2800" dirty="0"/>
              <a:t>無法清楚瞭解其說話的內容，導致溝通困難，則是構音異常。</a:t>
            </a:r>
          </a:p>
          <a:p>
            <a:endParaRPr kumimoji="1" lang="en-US" altLang="zh-CN" sz="2800" dirty="0" smtClean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42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265971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構音異常類型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2800" dirty="0"/>
              <a:t>1. </a:t>
            </a:r>
            <a:r>
              <a:rPr kumimoji="1" lang="zh-CN" altLang="en-US" sz="2800" dirty="0"/>
              <a:t>替代：以另一個語音代替某一個標準語音，例如將「工作」說成「東做」</a:t>
            </a:r>
            <a:r>
              <a:rPr kumimoji="1" lang="en-US" altLang="zh-CN" sz="2800" dirty="0"/>
              <a:t>(</a:t>
            </a:r>
            <a:r>
              <a:rPr kumimoji="1" lang="zh-CN" altLang="en-US" sz="2800" dirty="0"/>
              <a:t>以舌尖音</a:t>
            </a:r>
            <a:r>
              <a:rPr kumimoji="1" lang="en-US" altLang="zh-CN" sz="2800" dirty="0"/>
              <a:t>/</a:t>
            </a:r>
            <a:r>
              <a:rPr kumimoji="1" lang="zh-CN" altLang="en-US" sz="2800" dirty="0"/>
              <a:t>ㄉ</a:t>
            </a:r>
            <a:r>
              <a:rPr kumimoji="1" lang="en-US" altLang="zh-CN" sz="2800" dirty="0"/>
              <a:t>/</a:t>
            </a:r>
            <a:r>
              <a:rPr kumimoji="1" lang="zh-CN" altLang="en-US" sz="2800" dirty="0" smtClean="0"/>
              <a:t>替代舌根音</a:t>
            </a:r>
            <a:r>
              <a:rPr kumimoji="1" lang="en-US" altLang="zh-CN" sz="2800" dirty="0"/>
              <a:t>/</a:t>
            </a:r>
            <a:r>
              <a:rPr kumimoji="1" lang="zh-CN" altLang="en-US" sz="2800" dirty="0"/>
              <a:t>ㄍ</a:t>
            </a:r>
            <a:r>
              <a:rPr kumimoji="1" lang="en-US" altLang="zh-CN" sz="2800" dirty="0"/>
              <a:t>/)</a:t>
            </a:r>
            <a:r>
              <a:rPr kumimoji="1" lang="zh-CN" altLang="en-US" sz="2800" dirty="0"/>
              <a:t>。</a:t>
            </a:r>
          </a:p>
          <a:p>
            <a:r>
              <a:rPr kumimoji="1" lang="en-US" altLang="zh-CN" sz="2800" dirty="0"/>
              <a:t>2. </a:t>
            </a:r>
            <a:r>
              <a:rPr kumimoji="1" lang="zh-CN" altLang="en-US" sz="2800" dirty="0"/>
              <a:t>省略：聲母或韻母被省略了，通常是聲母省略的情形較多，例如將「香蕉」說成「央蕉」</a:t>
            </a:r>
            <a:r>
              <a:rPr kumimoji="1" lang="en-US" altLang="zh-CN" sz="2800" dirty="0"/>
              <a:t>(</a:t>
            </a:r>
            <a:r>
              <a:rPr kumimoji="1" lang="zh-CN" altLang="en-US" sz="2800" dirty="0" smtClean="0"/>
              <a:t>省略了聲母</a:t>
            </a:r>
            <a:r>
              <a:rPr kumimoji="1" lang="en-US" altLang="zh-CN" sz="2800" dirty="0"/>
              <a:t>/</a:t>
            </a:r>
            <a:r>
              <a:rPr kumimoji="1" lang="zh-CN" altLang="en-US" sz="2800" dirty="0"/>
              <a:t>ㄒ</a:t>
            </a:r>
            <a:r>
              <a:rPr kumimoji="1" lang="en-US" altLang="zh-CN" sz="2800" dirty="0"/>
              <a:t>/)</a:t>
            </a:r>
            <a:r>
              <a:rPr kumimoji="1" lang="zh-CN" altLang="en-US" sz="2800" dirty="0"/>
              <a:t>；或者是複韻母省略成為單韻母，例如將「白鴿」說成「拔鴿」</a:t>
            </a:r>
            <a:r>
              <a:rPr kumimoji="1" lang="en-US" altLang="zh-CN" sz="2800" dirty="0"/>
              <a:t>(</a:t>
            </a:r>
            <a:r>
              <a:rPr kumimoji="1" lang="zh-CN" altLang="en-US" sz="2800" dirty="0"/>
              <a:t>將複韻母</a:t>
            </a:r>
            <a:r>
              <a:rPr kumimoji="1" lang="en-US" altLang="zh-CN" sz="2800" dirty="0"/>
              <a:t>/</a:t>
            </a:r>
            <a:r>
              <a:rPr kumimoji="1" lang="zh-CN" altLang="en-US" sz="2800" dirty="0"/>
              <a:t>ㄞ</a:t>
            </a:r>
            <a:r>
              <a:rPr kumimoji="1" lang="en-US" altLang="zh-CN" sz="2800" dirty="0" smtClean="0"/>
              <a:t>/</a:t>
            </a:r>
            <a:r>
              <a:rPr kumimoji="1" lang="zh-CN" altLang="en-US" sz="2800" dirty="0"/>
              <a:t>的末尾韻母</a:t>
            </a:r>
            <a:r>
              <a:rPr kumimoji="1" lang="en-US" altLang="zh-CN" sz="2800" dirty="0"/>
              <a:t>/</a:t>
            </a:r>
            <a:r>
              <a:rPr kumimoji="1" lang="zh-CN" altLang="en-US" sz="2800" dirty="0"/>
              <a:t>一</a:t>
            </a:r>
            <a:r>
              <a:rPr kumimoji="1" lang="en-US" altLang="zh-CN" sz="2800" dirty="0"/>
              <a:t>/</a:t>
            </a:r>
            <a:r>
              <a:rPr kumimoji="1" lang="zh-CN" altLang="en-US" sz="2800" dirty="0"/>
              <a:t>省略了</a:t>
            </a:r>
            <a:r>
              <a:rPr kumimoji="1" lang="en-US" altLang="zh-CN" sz="2800" dirty="0"/>
              <a:t>)</a:t>
            </a:r>
            <a:r>
              <a:rPr kumimoji="1" lang="zh-CN" altLang="en-US" sz="2800" dirty="0"/>
              <a:t>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43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683273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構音異常類型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2800" dirty="0"/>
              <a:t>3. </a:t>
            </a:r>
            <a:r>
              <a:rPr kumimoji="1" lang="zh-CN" altLang="en-US" sz="2800" dirty="0"/>
              <a:t>添加：在正確的語音中加入額外的音，例如將「老師」說成「老書」</a:t>
            </a:r>
            <a:r>
              <a:rPr kumimoji="1" lang="en-US" altLang="zh-CN" sz="2800" dirty="0"/>
              <a:t>(</a:t>
            </a:r>
            <a:r>
              <a:rPr kumimoji="1" lang="zh-CN" altLang="en-US" sz="2800" dirty="0"/>
              <a:t>添加了韻母</a:t>
            </a:r>
            <a:r>
              <a:rPr kumimoji="1" lang="en-US" altLang="zh-CN" sz="2800" dirty="0"/>
              <a:t>/</a:t>
            </a:r>
            <a:r>
              <a:rPr kumimoji="1" lang="zh-CN" altLang="en-US" sz="2800" dirty="0"/>
              <a:t>ㄨ</a:t>
            </a:r>
            <a:r>
              <a:rPr kumimoji="1" lang="en-US" altLang="zh-CN" sz="2800" dirty="0"/>
              <a:t>/)</a:t>
            </a:r>
            <a:r>
              <a:rPr kumimoji="1" lang="zh-CN" altLang="en-US" sz="2800" dirty="0"/>
              <a:t>，</a:t>
            </a:r>
            <a:r>
              <a:rPr kumimoji="1" lang="zh-CN" altLang="en-US" sz="2800" dirty="0" smtClean="0"/>
              <a:t>或者將</a:t>
            </a:r>
            <a:r>
              <a:rPr kumimoji="1" lang="zh-CN" altLang="en-US" sz="2800" dirty="0"/>
              <a:t>「舞衣」說成「虎衣」</a:t>
            </a:r>
            <a:r>
              <a:rPr kumimoji="1" lang="en-US" altLang="zh-CN" sz="2800" dirty="0"/>
              <a:t>(</a:t>
            </a:r>
            <a:r>
              <a:rPr kumimoji="1" lang="zh-CN" altLang="en-US" sz="2800" dirty="0"/>
              <a:t>添加了聲母</a:t>
            </a:r>
            <a:r>
              <a:rPr kumimoji="1" lang="en-US" altLang="zh-CN" sz="2800" dirty="0"/>
              <a:t>/</a:t>
            </a:r>
            <a:r>
              <a:rPr kumimoji="1" lang="zh-CN" altLang="en-US" sz="2800" dirty="0"/>
              <a:t>ㄏ</a:t>
            </a:r>
            <a:r>
              <a:rPr kumimoji="1" lang="en-US" altLang="zh-CN" sz="2800" dirty="0"/>
              <a:t>/)</a:t>
            </a:r>
            <a:r>
              <a:rPr kumimoji="1" lang="zh-CN" altLang="en-US" sz="2800" dirty="0"/>
              <a:t>，但此情形在中文裡較為少見。</a:t>
            </a:r>
          </a:p>
          <a:p>
            <a:r>
              <a:rPr kumimoji="1" lang="en-US" altLang="zh-CN" sz="2800" dirty="0"/>
              <a:t>4. </a:t>
            </a:r>
            <a:r>
              <a:rPr kumimoji="1" lang="zh-CN" altLang="en-US" sz="2800" dirty="0"/>
              <a:t>歪曲：歪曲語音聽起來不同於標準語音或不存在於原語音系統裡的語音，而讓</a:t>
            </a:r>
            <a:r>
              <a:rPr kumimoji="1" lang="zh-CN" altLang="en-US" sz="2800" dirty="0" smtClean="0"/>
              <a:t>人無法正確聽辨其語音內</a:t>
            </a:r>
            <a:r>
              <a:rPr kumimoji="1" lang="zh-CN" altLang="en-US" sz="2800" dirty="0"/>
              <a:t>容，例如將「黑狗」說成「</a:t>
            </a:r>
            <a:r>
              <a:rPr kumimoji="1" lang="zh-CN" altLang="en-US" sz="2800" dirty="0" smtClean="0"/>
              <a:t>黑</a:t>
            </a:r>
            <a:r>
              <a:rPr kumimoji="1" lang="zh-TW" altLang="en-US" sz="2800" smtClean="0"/>
              <a:t>斗</a:t>
            </a:r>
            <a:r>
              <a:rPr kumimoji="1" lang="zh-CN" altLang="en-US" sz="2800" smtClean="0"/>
              <a:t>」</a:t>
            </a:r>
            <a:r>
              <a:rPr kumimoji="1" lang="zh-CN" altLang="en-US" sz="2800" dirty="0"/>
              <a:t>，介於ㄍ和ㄉ之間的怪異音。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44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305449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z="4800" dirty="0" smtClean="0"/>
              <a:t>語暢異常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606924"/>
          </a:xfrm>
        </p:spPr>
        <p:txBody>
          <a:bodyPr>
            <a:noAutofit/>
          </a:bodyPr>
          <a:lstStyle/>
          <a:p>
            <a:r>
              <a:rPr kumimoji="1" lang="en-US" altLang="zh-CN" sz="2800" dirty="0"/>
              <a:t>1. </a:t>
            </a:r>
            <a:r>
              <a:rPr kumimoji="1" lang="zh-CN" altLang="en-US" sz="2800" dirty="0"/>
              <a:t>語音、音節、或字的</a:t>
            </a:r>
            <a:r>
              <a:rPr kumimoji="1" lang="zh-CN" altLang="en-US" sz="2800" dirty="0" smtClean="0"/>
              <a:t>重複：</a:t>
            </a:r>
            <a:r>
              <a:rPr kumimoji="1" lang="zh-CN" altLang="en-US" sz="2800" dirty="0"/>
              <a:t>例如：ㄇㄇㄇ買菜、我我我我們去上學、</a:t>
            </a:r>
            <a:r>
              <a:rPr kumimoji="1" lang="zh-CN" altLang="en-US" sz="2800" dirty="0" smtClean="0"/>
              <a:t>木瓜木瓜木瓜木瓜真好吃</a:t>
            </a:r>
            <a:r>
              <a:rPr kumimoji="1" lang="zh-CN" altLang="en-US" sz="2800" dirty="0"/>
              <a:t>，通常會連續重複該語音、音節或字詞連續三次以上。</a:t>
            </a:r>
          </a:p>
          <a:p>
            <a:r>
              <a:rPr kumimoji="1" lang="en-US" altLang="zh-CN" sz="2800" dirty="0"/>
              <a:t>2. </a:t>
            </a:r>
            <a:r>
              <a:rPr kumimoji="1" lang="zh-CN" altLang="en-US" sz="2800" dirty="0"/>
              <a:t>語音或字的時間</a:t>
            </a:r>
            <a:r>
              <a:rPr kumimoji="1" lang="zh-CN" altLang="en-US" sz="2800" dirty="0" smtClean="0"/>
              <a:t>延長：</a:t>
            </a:r>
            <a:r>
              <a:rPr kumimoji="1" lang="zh-CN" altLang="en-US" sz="2800" dirty="0"/>
              <a:t>例如：妹妹要疊－</a:t>
            </a:r>
            <a:r>
              <a:rPr kumimoji="1" lang="en-US" altLang="zh-CN" sz="2800" dirty="0"/>
              <a:t>(</a:t>
            </a:r>
            <a:r>
              <a:rPr kumimoji="1" lang="zh-CN" altLang="en-US" sz="2800" dirty="0"/>
              <a:t>聲音延長</a:t>
            </a:r>
            <a:r>
              <a:rPr kumimoji="1" lang="en-US" altLang="zh-CN" sz="2800" dirty="0"/>
              <a:t>)</a:t>
            </a:r>
            <a:r>
              <a:rPr kumimoji="1" lang="zh-CN" altLang="en-US" sz="2800" dirty="0"/>
              <a:t>積木，通常會</a:t>
            </a:r>
            <a:r>
              <a:rPr kumimoji="1" lang="zh-CN" altLang="en-US" sz="2800" dirty="0" smtClean="0"/>
              <a:t>延長某一語音或字達兩</a:t>
            </a:r>
            <a:r>
              <a:rPr kumimoji="1" lang="zh-CN" altLang="en-US" sz="2800" dirty="0"/>
              <a:t>秒以上。</a:t>
            </a:r>
          </a:p>
          <a:p>
            <a:r>
              <a:rPr kumimoji="1" lang="en-US" altLang="zh-CN" sz="2800" dirty="0"/>
              <a:t>3. </a:t>
            </a:r>
            <a:r>
              <a:rPr kumimoji="1" lang="zh-CN" altLang="en-US" sz="2800" dirty="0"/>
              <a:t>常出現不適當</a:t>
            </a:r>
            <a:r>
              <a:rPr kumimoji="1" lang="zh-CN" altLang="en-US" sz="2800" dirty="0" smtClean="0"/>
              <a:t>的中斷：</a:t>
            </a:r>
            <a:r>
              <a:rPr kumimoji="1" lang="zh-CN" altLang="en-US" sz="2800" dirty="0"/>
              <a:t>例如：我要去搭高</a:t>
            </a:r>
            <a:r>
              <a:rPr kumimoji="1" lang="en-US" altLang="zh-CN" sz="2800" dirty="0"/>
              <a:t>--(</a:t>
            </a:r>
            <a:r>
              <a:rPr kumimoji="1" lang="zh-CN" altLang="en-US" sz="2800" dirty="0"/>
              <a:t>停頓 </a:t>
            </a:r>
            <a:r>
              <a:rPr kumimoji="1" lang="en-US" altLang="zh-CN" sz="2800" dirty="0"/>
              <a:t>2 </a:t>
            </a:r>
            <a:r>
              <a:rPr kumimoji="1" lang="zh-CN" altLang="en-US" sz="2800" dirty="0"/>
              <a:t>秒鐘以上</a:t>
            </a:r>
            <a:r>
              <a:rPr kumimoji="1" lang="en-US" altLang="zh-CN" sz="2800" dirty="0"/>
              <a:t>)-</a:t>
            </a:r>
            <a:r>
              <a:rPr kumimoji="1" lang="zh-CN" altLang="en-US" sz="2800" dirty="0"/>
              <a:t>鐵。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45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002859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z="4800" dirty="0" smtClean="0"/>
              <a:t>嗓</a:t>
            </a:r>
            <a:r>
              <a:rPr kumimoji="1" lang="zh-CN" altLang="en-US" sz="4800" dirty="0" smtClean="0"/>
              <a:t>音</a:t>
            </a:r>
            <a:r>
              <a:rPr kumimoji="1" lang="zh-CN" altLang="en-US" sz="4800" dirty="0"/>
              <a:t>異常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5257799"/>
          </a:xfrm>
        </p:spPr>
        <p:txBody>
          <a:bodyPr>
            <a:noAutofit/>
          </a:bodyPr>
          <a:lstStyle/>
          <a:p>
            <a:r>
              <a:rPr kumimoji="1" lang="en-US" altLang="zh-CN" sz="2800" dirty="0"/>
              <a:t>1. </a:t>
            </a:r>
            <a:r>
              <a:rPr kumimoji="1" lang="zh-CN" altLang="en-US" sz="2800" dirty="0"/>
              <a:t>音質異常：</a:t>
            </a:r>
            <a:r>
              <a:rPr kumimoji="1" lang="zh-CN" altLang="en-US" sz="2800" dirty="0" smtClean="0"/>
              <a:t>包括沙啞聲、粗嘎聲、顫抖聲、氣息聲、嗓音過緊、失聲或發聲困難等</a:t>
            </a:r>
            <a:r>
              <a:rPr kumimoji="1" lang="zh-CN" altLang="en-US" sz="2800" dirty="0"/>
              <a:t>現象。</a:t>
            </a:r>
          </a:p>
          <a:p>
            <a:r>
              <a:rPr kumimoji="1" lang="en-US" altLang="zh-CN" sz="2800" dirty="0"/>
              <a:t>2. </a:t>
            </a:r>
            <a:r>
              <a:rPr kumimoji="1" lang="zh-CN" altLang="en-US" sz="2800" dirty="0"/>
              <a:t>音調異常：包括說話的習慣性音調過高或過低、音調變化範圍太小</a:t>
            </a:r>
            <a:r>
              <a:rPr kumimoji="1" lang="en-US" altLang="zh-CN" sz="2800" dirty="0"/>
              <a:t>(</a:t>
            </a:r>
            <a:r>
              <a:rPr kumimoji="1" lang="zh-CN" altLang="en-US" sz="2800" dirty="0" smtClean="0"/>
              <a:t>例如說話音調變化過於平板</a:t>
            </a:r>
            <a:r>
              <a:rPr kumimoji="1" lang="en-US" altLang="zh-CN" sz="2800" dirty="0"/>
              <a:t>)</a:t>
            </a:r>
            <a:r>
              <a:rPr kumimoji="1" lang="zh-CN" altLang="en-US" sz="2800" dirty="0"/>
              <a:t>、或音調控制不穩定</a:t>
            </a:r>
            <a:r>
              <a:rPr kumimoji="1" lang="en-US" altLang="zh-CN" sz="2800" dirty="0"/>
              <a:t>(</a:t>
            </a:r>
            <a:r>
              <a:rPr kumimoji="1" lang="zh-CN" altLang="en-US" sz="2800" dirty="0"/>
              <a:t>例如音高破裂</a:t>
            </a:r>
            <a:r>
              <a:rPr kumimoji="1" lang="en-US" altLang="zh-CN" sz="2800" dirty="0"/>
              <a:t>)</a:t>
            </a:r>
            <a:r>
              <a:rPr kumimoji="1" lang="zh-CN" altLang="en-US" sz="2800" dirty="0"/>
              <a:t>等現象。</a:t>
            </a:r>
          </a:p>
          <a:p>
            <a:r>
              <a:rPr kumimoji="1" lang="en-US" altLang="zh-CN" sz="2800" dirty="0"/>
              <a:t>3. </a:t>
            </a:r>
            <a:r>
              <a:rPr kumimoji="1" lang="zh-CN" altLang="en-US" sz="2800" dirty="0"/>
              <a:t>音量異常：包括說話音量過小或過大、或音量控制不穩定</a:t>
            </a:r>
            <a:r>
              <a:rPr kumimoji="1" lang="en-US" altLang="zh-CN" sz="2800" dirty="0"/>
              <a:t>(</a:t>
            </a:r>
            <a:r>
              <a:rPr kumimoji="1" lang="zh-CN" altLang="en-US" sz="2800" dirty="0"/>
              <a:t>例如忽大忽小</a:t>
            </a:r>
            <a:r>
              <a:rPr kumimoji="1" lang="en-US" altLang="zh-CN" sz="2800" dirty="0"/>
              <a:t>)</a:t>
            </a:r>
            <a:r>
              <a:rPr kumimoji="1" lang="zh-CN" altLang="en-US" sz="2800" dirty="0"/>
              <a:t>等現象。</a:t>
            </a:r>
          </a:p>
          <a:p>
            <a:r>
              <a:rPr kumimoji="1" lang="en-US" altLang="zh-CN" sz="2800" dirty="0"/>
              <a:t>4. </a:t>
            </a:r>
            <a:r>
              <a:rPr kumimoji="1" lang="zh-CN" altLang="en-US" sz="2800" dirty="0"/>
              <a:t>共鳴異常：包括說話時鼻音</a:t>
            </a:r>
            <a:r>
              <a:rPr kumimoji="1" lang="zh-CN" altLang="en-US" sz="2800" dirty="0" smtClean="0"/>
              <a:t>過重或</a:t>
            </a:r>
            <a:r>
              <a:rPr kumimoji="1" lang="zh-CN" altLang="en-US" sz="2800" dirty="0"/>
              <a:t>鼻音</a:t>
            </a:r>
            <a:r>
              <a:rPr kumimoji="1" lang="zh-CN" altLang="en-US" sz="2800" dirty="0" smtClean="0"/>
              <a:t>不足等</a:t>
            </a:r>
            <a:r>
              <a:rPr kumimoji="1" lang="zh-CN" altLang="en-US" sz="2800" dirty="0"/>
              <a:t>現象。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46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237359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71924"/>
          </a:xfrm>
        </p:spPr>
        <p:txBody>
          <a:bodyPr/>
          <a:lstStyle/>
          <a:p>
            <a:r>
              <a:rPr kumimoji="1" lang="zh-CN" altLang="en-US" dirty="0"/>
              <a:t>教育的原則與方法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4000" y="1079500"/>
            <a:ext cx="8763000" cy="5778500"/>
          </a:xfrm>
        </p:spPr>
        <p:txBody>
          <a:bodyPr>
            <a:noAutofit/>
          </a:bodyPr>
          <a:lstStyle/>
          <a:p>
            <a:r>
              <a:rPr kumimoji="1" lang="zh-CN" altLang="en-US" sz="2800" dirty="0" smtClean="0"/>
              <a:t>建立聽覺學習</a:t>
            </a:r>
            <a:r>
              <a:rPr kumimoji="1" lang="zh-CN" altLang="en-US" sz="2800" dirty="0"/>
              <a:t>：鼓勵幼兒注意聲音刺激，尤其是聽能損傷的幼兒。</a:t>
            </a:r>
          </a:p>
          <a:p>
            <a:r>
              <a:rPr kumimoji="1" lang="zh-CN" altLang="en-US" sz="2800" dirty="0" smtClean="0"/>
              <a:t>發展語</a:t>
            </a:r>
            <a:r>
              <a:rPr kumimoji="1" lang="zh-CN" altLang="en-US" sz="2800" dirty="0"/>
              <a:t>言能力</a:t>
            </a:r>
            <a:r>
              <a:rPr kumimoji="1" lang="en-US" altLang="zh-CN" sz="2800" dirty="0"/>
              <a:t>(</a:t>
            </a:r>
            <a:r>
              <a:rPr kumimoji="1" lang="zh-CN" altLang="en-US" sz="2800" dirty="0"/>
              <a:t>理解認知</a:t>
            </a:r>
            <a:r>
              <a:rPr kumimoji="1" lang="en-US" altLang="zh-CN" sz="2800" dirty="0"/>
              <a:t>)</a:t>
            </a:r>
            <a:r>
              <a:rPr kumimoji="1" lang="zh-CN" altLang="en-US" sz="2800" dirty="0"/>
              <a:t>：認知理解能力永遠早於語言表達，因此利用每一時機多跟小朋友「說」「說」事物，並可自然的改變姿勢與幼兒面對面互動，但不要勉強孩子站在你面前聽你說話，因為這對他來說是無趣而且難以控制的事。</a:t>
            </a:r>
          </a:p>
          <a:p>
            <a:r>
              <a:rPr kumimoji="1" lang="zh-CN" altLang="en-US" sz="2800" dirty="0" smtClean="0"/>
              <a:t>鼓勵發聲</a:t>
            </a:r>
            <a:r>
              <a:rPr kumimoji="1" lang="zh-CN" altLang="en-US" sz="2800" dirty="0"/>
              <a:t>：當幼兒有能力模仿發聲時，要求他必須適當的模仿出聲，才滿足他的需求，使其瞭解語言工具對他意願滿足的重要性。而當幼兒開始模仿發聲時，不管對錯，只要其願意嘗試，我們都要鼓勵，即使只是口頭讚美，都是使其願意繼續學習的動機</a:t>
            </a:r>
            <a:r>
              <a:rPr kumimoji="1" lang="zh-CN" altLang="en-US" sz="2800" dirty="0" smtClean="0"/>
              <a:t>。</a:t>
            </a:r>
            <a:endParaRPr kumimoji="1" lang="zh-CN" altLang="en-US" sz="280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47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47861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教育的原則與方法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sz="2800" dirty="0"/>
              <a:t>模仿動作與發音：最有效的是「玩」聲音，例如：玩火車遊戲，一邊擺動雙手，一邊發出鳴</a:t>
            </a:r>
            <a:r>
              <a:rPr kumimoji="1" lang="en-US" altLang="zh-CN" sz="2800" dirty="0"/>
              <a:t>……</a:t>
            </a:r>
            <a:r>
              <a:rPr kumimoji="1" lang="zh-CN" altLang="en-US" sz="2800" dirty="0"/>
              <a:t>七恰七恰；或是模仿動物叫聲。重點是要用「玩」的態度，才能吸引幼兒學習模仿。</a:t>
            </a:r>
          </a:p>
          <a:p>
            <a:r>
              <a:rPr kumimoji="1" lang="zh-CN" altLang="en-US" sz="2800" dirty="0"/>
              <a:t>口腔動作：這是針對一些在生理上有特殊障礙的小朋友，分別對其呼吸</a:t>
            </a:r>
            <a:r>
              <a:rPr kumimoji="1" lang="en-US" altLang="zh-CN" sz="2800" dirty="0"/>
              <a:t>(</a:t>
            </a:r>
            <a:r>
              <a:rPr kumimoji="1" lang="zh-CN" altLang="en-US" sz="2800" dirty="0"/>
              <a:t>如：練習吹氣</a:t>
            </a:r>
            <a:r>
              <a:rPr kumimoji="1" lang="en-US" altLang="zh-CN" sz="2800" dirty="0"/>
              <a:t>)</a:t>
            </a:r>
            <a:r>
              <a:rPr kumimoji="1" lang="zh-CN" altLang="en-US" sz="2800" dirty="0"/>
              <a:t>、唇</a:t>
            </a:r>
            <a:r>
              <a:rPr kumimoji="1" lang="en-US" altLang="zh-CN" sz="2800" dirty="0"/>
              <a:t>(</a:t>
            </a:r>
            <a:r>
              <a:rPr kumimoji="1" lang="zh-CN" altLang="en-US" sz="2800" dirty="0"/>
              <a:t>如閉唇親親</a:t>
            </a:r>
            <a:r>
              <a:rPr kumimoji="1" lang="en-US" altLang="zh-CN" sz="2800" dirty="0"/>
              <a:t>)</a:t>
            </a:r>
            <a:r>
              <a:rPr kumimoji="1" lang="zh-CN" altLang="en-US" sz="2800" dirty="0"/>
              <a:t>、舌</a:t>
            </a:r>
            <a:r>
              <a:rPr kumimoji="1" lang="en-US" altLang="zh-CN" sz="2800" dirty="0"/>
              <a:t>(</a:t>
            </a:r>
            <a:r>
              <a:rPr kumimoji="1" lang="zh-CN" altLang="en-US" sz="2800" dirty="0"/>
              <a:t>上下左右外內動</a:t>
            </a:r>
            <a:r>
              <a:rPr kumimoji="1" lang="en-US" altLang="zh-CN" sz="2800" dirty="0"/>
              <a:t>)</a:t>
            </a:r>
            <a:r>
              <a:rPr kumimoji="1" lang="zh-CN" altLang="en-US" sz="2800" dirty="0"/>
              <a:t>、下顎</a:t>
            </a:r>
            <a:r>
              <a:rPr kumimoji="1" lang="en-US" altLang="zh-CN" sz="2800" dirty="0"/>
              <a:t>(</a:t>
            </a:r>
            <a:r>
              <a:rPr kumimoji="1" lang="zh-CN" altLang="en-US" sz="2800" dirty="0"/>
              <a:t>大口咀嚼餅乾</a:t>
            </a:r>
            <a:r>
              <a:rPr kumimoji="1" lang="en-US" altLang="zh-CN" sz="2800" dirty="0"/>
              <a:t>)</a:t>
            </a:r>
            <a:r>
              <a:rPr kumimoji="1" lang="zh-CN" altLang="en-US" sz="2800" dirty="0"/>
              <a:t>等做動作練習，以加強說話所需的口腔功能。</a:t>
            </a:r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48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486737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保母</a:t>
            </a:r>
            <a:r>
              <a:rPr kumimoji="1" lang="en-US" altLang="zh-TW" dirty="0" smtClean="0"/>
              <a:t>/</a:t>
            </a:r>
            <a:r>
              <a:rPr kumimoji="1" lang="zh-TW" altLang="en-US" dirty="0" smtClean="0"/>
              <a:t>家長可進行活動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sz="2800" dirty="0"/>
              <a:t>唇的練習</a:t>
            </a:r>
            <a:endParaRPr kumimoji="1" lang="en-US" altLang="zh-TW" sz="2800" dirty="0"/>
          </a:p>
          <a:p>
            <a:r>
              <a:rPr kumimoji="1" lang="zh-TW" altLang="en-US" sz="2800" dirty="0"/>
              <a:t>舌頭練習</a:t>
            </a:r>
            <a:endParaRPr kumimoji="1" lang="en-US" altLang="zh-TW" sz="2800" dirty="0"/>
          </a:p>
          <a:p>
            <a:r>
              <a:rPr kumimoji="1" lang="zh-TW" altLang="en-US" sz="2800" dirty="0"/>
              <a:t>呼與吸的練習</a:t>
            </a:r>
            <a:endParaRPr kumimoji="1" lang="en-US" altLang="zh-TW" sz="2800" dirty="0"/>
          </a:p>
          <a:p>
            <a:r>
              <a:rPr kumimoji="1" lang="zh-TW" altLang="en-US" sz="2800" dirty="0"/>
              <a:t>舌根音的練習</a:t>
            </a:r>
            <a:endParaRPr kumimoji="1" lang="zh-CN" altLang="en-US" sz="2800" dirty="0"/>
          </a:p>
          <a:p>
            <a:pPr marL="0" indent="0">
              <a:buNone/>
            </a:pPr>
            <a:endParaRPr kumimoji="1" lang="en-US" altLang="zh-CN" sz="2800" dirty="0" smtClean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49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91649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wrap="square" lIns="91440" tIns="45720" rIns="91440" bIns="45720" numCol="1" anchor="ctr"/>
          <a:lstStyle/>
          <a:p>
            <a:pPr marL="0" indent="0"/>
            <a:r>
              <a:rPr lang="en-US" sz="3600" b="1" dirty="0" smtClean="0"/>
              <a:t> </a:t>
            </a:r>
            <a:r>
              <a:rPr lang="zh-TW" altLang="en-US" sz="4800" b="1" dirty="0" smtClean="0"/>
              <a:t>語音</a:t>
            </a:r>
            <a:endParaRPr lang="en-US" sz="4800" b="1" dirty="0" smtClean="0"/>
          </a:p>
        </p:txBody>
      </p:sp>
      <p:sp>
        <p:nvSpPr>
          <p:cNvPr id="9" name="Text Box 9"/>
          <p:cNvSpPr>
            <a:spLocks noGrp="1"/>
          </p:cNvSpPr>
          <p:nvPr>
            <p:ph type="body" idx="4294967295"/>
          </p:nvPr>
        </p:nvSpPr>
        <p:spPr>
          <a:xfrm>
            <a:off x="457200" y="1417637"/>
            <a:ext cx="8229600" cy="4708525"/>
          </a:xfrm>
          <a:prstGeom prst="rect">
            <a:avLst/>
          </a:prstGeom>
        </p:spPr>
        <p:txBody>
          <a:bodyPr wrap="square" lIns="91440" tIns="45720" rIns="91440" bIns="45720" numCol="1" anchor="t"/>
          <a:lstStyle/>
          <a:p>
            <a:pPr marL="342900" indent="-342900">
              <a:buNone/>
            </a:pPr>
            <a:r>
              <a:rPr lang="en-US" sz="2800" dirty="0" smtClean="0"/>
              <a:t>   1</a:t>
            </a:r>
            <a:r>
              <a:rPr lang="en-US" altLang="zh-TW" sz="2800" dirty="0" smtClean="0"/>
              <a:t>.</a:t>
            </a:r>
            <a:r>
              <a:rPr lang="en-US" sz="2800" dirty="0" smtClean="0"/>
              <a:t>口說語言的基本單位。聲音是語言最原始的訊號， 幼兒約8至13個月大時才能說出第一個有意義的聲音。幼兒必須掌握基本語音及聲調變化，才能發展出正確的發音技巧。</a:t>
            </a:r>
          </a:p>
          <a:p>
            <a:pPr marL="342900" indent="-342900">
              <a:buNone/>
            </a:pPr>
            <a:r>
              <a:rPr lang="en-US" altLang="zh-TW" sz="2800" dirty="0" smtClean="0"/>
              <a:t>   2. </a:t>
            </a:r>
            <a:r>
              <a:rPr lang="zh-TW" altLang="en-US" sz="2800" dirty="0" smtClean="0"/>
              <a:t>語音＝</a:t>
            </a:r>
            <a:r>
              <a:rPr lang="zh-TW" altLang="en-US" sz="2800" b="1" dirty="0" smtClean="0">
                <a:latin typeface="標楷體" charset="0"/>
                <a:ea typeface="標楷體" charset="0"/>
                <a:cs typeface="標楷體" charset="0"/>
              </a:rPr>
              <a:t>聲母</a:t>
            </a:r>
            <a:r>
              <a:rPr lang="en-US" altLang="zh-TW" sz="2800" b="1" dirty="0">
                <a:latin typeface="標楷體" charset="0"/>
                <a:ea typeface="標楷體" charset="0"/>
                <a:cs typeface="標楷體" charset="0"/>
              </a:rPr>
              <a:t>+</a:t>
            </a:r>
            <a:r>
              <a:rPr lang="zh-TW" altLang="en-US" sz="2800" b="1" dirty="0" smtClean="0">
                <a:latin typeface="標楷體" charset="0"/>
                <a:ea typeface="標楷體" charset="0"/>
                <a:cs typeface="標楷體" charset="0"/>
              </a:rPr>
              <a:t>韻母</a:t>
            </a:r>
            <a:endParaRPr lang="en-US" altLang="zh-TW" sz="2800" b="1" dirty="0" smtClean="0">
              <a:latin typeface="標楷體" charset="0"/>
              <a:ea typeface="標楷體" charset="0"/>
              <a:cs typeface="標楷體" charset="0"/>
            </a:endParaRPr>
          </a:p>
          <a:p>
            <a:pPr marL="342900" indent="-342900">
              <a:buNone/>
            </a:pPr>
            <a:r>
              <a:rPr lang="en-US" altLang="zh-TW" sz="2800" b="1" dirty="0">
                <a:latin typeface="標楷體" charset="0"/>
                <a:ea typeface="標楷體" charset="0"/>
                <a:cs typeface="標楷體" charset="0"/>
              </a:rPr>
              <a:t> </a:t>
            </a:r>
            <a:r>
              <a:rPr lang="en-US" altLang="zh-TW" sz="2800" b="1" dirty="0" smtClean="0">
                <a:latin typeface="標楷體" charset="0"/>
                <a:ea typeface="標楷體" charset="0"/>
                <a:cs typeface="標楷體" charset="0"/>
              </a:rPr>
              <a:t>  3.</a:t>
            </a:r>
            <a:r>
              <a:rPr lang="zh-TW" altLang="en-US" sz="2800" b="1" dirty="0">
                <a:latin typeface="標楷體" charset="0"/>
                <a:ea typeface="標楷體" charset="0"/>
                <a:cs typeface="標楷體" charset="0"/>
              </a:rPr>
              <a:t>主要受</a:t>
            </a:r>
            <a:r>
              <a:rPr lang="zh-TW" altLang="en-US" sz="2800" b="1" dirty="0">
                <a:solidFill>
                  <a:schemeClr val="hlink"/>
                </a:solidFill>
                <a:latin typeface="標楷體" charset="0"/>
                <a:ea typeface="標楷體" charset="0"/>
                <a:cs typeface="標楷體" charset="0"/>
              </a:rPr>
              <a:t>發音器官</a:t>
            </a:r>
            <a:r>
              <a:rPr lang="zh-TW" altLang="en-US" sz="2800" b="1" dirty="0">
                <a:latin typeface="標楷體" charset="0"/>
                <a:ea typeface="標楷體" charset="0"/>
                <a:cs typeface="標楷體" charset="0"/>
              </a:rPr>
              <a:t>成熟影響</a:t>
            </a:r>
            <a:r>
              <a:rPr lang="en-US" altLang="zh-TW" sz="2800" b="1" dirty="0">
                <a:latin typeface="標楷體" charset="0"/>
                <a:ea typeface="標楷體" charset="0"/>
                <a:cs typeface="標楷體" charset="0"/>
              </a:rPr>
              <a:t>,</a:t>
            </a:r>
            <a:r>
              <a:rPr lang="zh-TW" altLang="en-US" sz="2800" b="1" dirty="0">
                <a:latin typeface="標楷體" charset="0"/>
                <a:ea typeface="標楷體" charset="0"/>
                <a:cs typeface="標楷體" charset="0"/>
              </a:rPr>
              <a:t>學習成分較少</a:t>
            </a:r>
            <a:r>
              <a:rPr lang="zh-TW" altLang="en-US" sz="2800" b="1" dirty="0">
                <a:latin typeface="Arial" charset="0"/>
                <a:ea typeface="新細明體" charset="0"/>
              </a:rPr>
              <a:t>。</a:t>
            </a:r>
            <a:endParaRPr lang="zh-TW" altLang="en-US" sz="2800" b="1" dirty="0">
              <a:latin typeface="標楷體" charset="0"/>
              <a:ea typeface="標楷體" charset="0"/>
              <a:cs typeface="標楷體" charset="0"/>
            </a:endParaRPr>
          </a:p>
          <a:p>
            <a:pPr marL="342900" indent="-342900">
              <a:buNone/>
            </a:pPr>
            <a:endParaRPr lang="zh-TW" altLang="en-US" sz="2800" b="1" dirty="0">
              <a:latin typeface="標楷體" charset="0"/>
              <a:ea typeface="標楷體" charset="0"/>
              <a:cs typeface="標楷體" charset="0"/>
            </a:endParaRPr>
          </a:p>
          <a:p>
            <a:pPr marL="342900" indent="-342900">
              <a:buNone/>
            </a:pPr>
            <a:endParaRPr lang="en-US" sz="2600" dirty="0" smtClean="0"/>
          </a:p>
          <a:p>
            <a:pPr marL="342900" indent="-342900">
              <a:buNone/>
            </a:pPr>
            <a:endParaRPr lang="en-US" sz="2600" dirty="0" smtClean="0"/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091677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唇的練習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5051424"/>
          </a:xfrm>
        </p:spPr>
        <p:txBody>
          <a:bodyPr>
            <a:normAutofit/>
          </a:bodyPr>
          <a:lstStyle/>
          <a:p>
            <a:r>
              <a:rPr kumimoji="1" lang="en-US" altLang="zh-CN" sz="2800" dirty="0" smtClean="0"/>
              <a:t>1</a:t>
            </a:r>
            <a:r>
              <a:rPr kumimoji="1" lang="en-US" altLang="zh-TW" sz="2800" dirty="0" smtClean="0"/>
              <a:t>. </a:t>
            </a:r>
            <a:r>
              <a:rPr kumimoji="1" lang="zh-CN" altLang="en-US" sz="2800" dirty="0" smtClean="0"/>
              <a:t>在兒</a:t>
            </a:r>
            <a:r>
              <a:rPr kumimoji="1" lang="zh-CN" altLang="en-US" sz="2800" dirty="0"/>
              <a:t>童嘴唇上塗上口紅，照鏡子，再把嘴印在紙上，比比看，誰的嘴巴最大，誰的嘴巴最小</a:t>
            </a:r>
            <a:r>
              <a:rPr kumimoji="1" lang="zh-CN" altLang="en-US" sz="2800" dirty="0" smtClean="0"/>
              <a:t>。用</a:t>
            </a:r>
            <a:r>
              <a:rPr kumimoji="1" lang="zh-CN" altLang="en-US" sz="2800" dirty="0"/>
              <a:t>嘴唇印在圖畫紙上，完成一幅自畫像，或隨意壓印構成一幅唇晝。</a:t>
            </a:r>
          </a:p>
          <a:p>
            <a:r>
              <a:rPr kumimoji="1" lang="en-US" altLang="zh-CN" sz="2800" dirty="0"/>
              <a:t>2. </a:t>
            </a:r>
            <a:r>
              <a:rPr kumimoji="1" lang="zh-CN" altLang="en-US" sz="2800" dirty="0"/>
              <a:t>嚼起嘴唇做吹口哨狀說「嗚」。</a:t>
            </a:r>
          </a:p>
          <a:p>
            <a:r>
              <a:rPr kumimoji="1" lang="en-US" altLang="zh-CN" sz="2800" dirty="0"/>
              <a:t>3. </a:t>
            </a:r>
            <a:r>
              <a:rPr kumimoji="1" lang="zh-CN" altLang="en-US" sz="2800" dirty="0"/>
              <a:t>拉開嘴唇說「伊」。</a:t>
            </a:r>
          </a:p>
          <a:p>
            <a:pPr marL="0" indent="0">
              <a:buNone/>
            </a:pP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50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638834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唇的練習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sz="2800" dirty="0"/>
              <a:t>4. </a:t>
            </a:r>
            <a:r>
              <a:rPr kumimoji="1" lang="zh-CN" altLang="en-US" sz="2800" dirty="0"/>
              <a:t>不停交換說「伊」「嗚」。</a:t>
            </a:r>
          </a:p>
          <a:p>
            <a:r>
              <a:rPr kumimoji="1" lang="en-US" altLang="zh-CN" sz="2800" dirty="0"/>
              <a:t>5. </a:t>
            </a:r>
            <a:r>
              <a:rPr kumimoji="1" lang="zh-CN" altLang="en-US" sz="2800" dirty="0"/>
              <a:t>上下嘴唇內縮後發「吧」。</a:t>
            </a:r>
          </a:p>
          <a:p>
            <a:r>
              <a:rPr kumimoji="1" lang="en-US" altLang="zh-CN" sz="2800" dirty="0"/>
              <a:t>6. </a:t>
            </a:r>
            <a:r>
              <a:rPr kumimoji="1" lang="zh-CN" altLang="en-US" sz="2800" dirty="0"/>
              <a:t>閉唇練習：玩「吻紙」遊戲，或閉嘴咬住小東西，可以幫助他們體會如何閉上嘴巴。</a:t>
            </a:r>
          </a:p>
          <a:p>
            <a:r>
              <a:rPr kumimoji="1" lang="en-US" altLang="zh-CN" sz="2800" dirty="0"/>
              <a:t>7. </a:t>
            </a:r>
            <a:r>
              <a:rPr kumimoji="1" lang="zh-CN" altLang="en-US" sz="2800" dirty="0"/>
              <a:t>鼓脹兩頰然後發「啪」聲。</a:t>
            </a:r>
          </a:p>
          <a:p>
            <a:r>
              <a:rPr kumimoji="1" lang="en-US" altLang="zh-CN" sz="2800" dirty="0"/>
              <a:t>8. </a:t>
            </a:r>
            <a:r>
              <a:rPr kumimoji="1" lang="zh-CN" altLang="en-US" sz="2800" dirty="0"/>
              <a:t>鼓起兩頰做漱口狀。</a:t>
            </a:r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51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272321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29049"/>
          </a:xfrm>
        </p:spPr>
        <p:txBody>
          <a:bodyPr/>
          <a:lstStyle/>
          <a:p>
            <a:r>
              <a:rPr kumimoji="1" lang="zh-TW" altLang="en-US" dirty="0" smtClean="0"/>
              <a:t>舌頭練習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936625"/>
            <a:ext cx="8042276" cy="5921375"/>
          </a:xfrm>
        </p:spPr>
        <p:txBody>
          <a:bodyPr>
            <a:noAutofit/>
          </a:bodyPr>
          <a:lstStyle/>
          <a:p>
            <a:r>
              <a:rPr kumimoji="1" lang="en-US" altLang="zh-CN" sz="2800" dirty="0"/>
              <a:t>1. </a:t>
            </a:r>
            <a:r>
              <a:rPr kumimoji="1" lang="zh-CN" altLang="en-US" sz="2800" dirty="0"/>
              <a:t>舔棒棒糖用具：棒棒糖、湯匙玩法</a:t>
            </a:r>
            <a:r>
              <a:rPr kumimoji="1" lang="zh-CN" altLang="en-US" sz="2800" dirty="0" smtClean="0"/>
              <a:t>：</a:t>
            </a:r>
            <a:endParaRPr kumimoji="1" lang="zh-CN" altLang="en-US" sz="2800" dirty="0"/>
          </a:p>
          <a:p>
            <a:r>
              <a:rPr kumimoji="1" lang="en-US" altLang="zh-CN" sz="2800" dirty="0"/>
              <a:t>(1)</a:t>
            </a:r>
            <a:r>
              <a:rPr kumimoji="1" lang="zh-CN" altLang="en-US" sz="2800" dirty="0"/>
              <a:t>鼓勵兒童舔食棒棒糖、冰淇淋。</a:t>
            </a:r>
          </a:p>
          <a:p>
            <a:r>
              <a:rPr kumimoji="1" lang="en-US" altLang="zh-CN" sz="2800" dirty="0"/>
              <a:t>(2)</a:t>
            </a:r>
            <a:r>
              <a:rPr kumimoji="1" lang="zh-CN" altLang="en-US" sz="2800" dirty="0"/>
              <a:t>把果醬、巧克力醬、砂糖等孩子喜歡吃的東西，放在湯匙上給兒童琢食，看誰先舔完。</a:t>
            </a:r>
          </a:p>
          <a:p>
            <a:r>
              <a:rPr kumimoji="1" lang="en-US" altLang="zh-CN" sz="2800" dirty="0"/>
              <a:t>(3)</a:t>
            </a:r>
            <a:r>
              <a:rPr kumimoji="1" lang="zh-CN" altLang="en-US" sz="2800" dirty="0"/>
              <a:t>將兒童喜歡吃的食物塗在嘴唇上，要他用舌尖舔下來吃。添的順序是：</a:t>
            </a:r>
          </a:p>
          <a:p>
            <a:pPr>
              <a:spcBef>
                <a:spcPts val="0"/>
              </a:spcBef>
            </a:pPr>
            <a:r>
              <a:rPr kumimoji="1" lang="en-US" altLang="zh-CN" sz="2800" dirty="0"/>
              <a:t>a. </a:t>
            </a:r>
            <a:r>
              <a:rPr kumimoji="1" lang="zh-CN" altLang="en-US" sz="2800" dirty="0"/>
              <a:t>下唇中間。</a:t>
            </a:r>
          </a:p>
          <a:p>
            <a:pPr>
              <a:spcBef>
                <a:spcPts val="0"/>
              </a:spcBef>
            </a:pPr>
            <a:r>
              <a:rPr kumimoji="1" lang="en-US" altLang="zh-CN" sz="2800" dirty="0"/>
              <a:t>b. </a:t>
            </a:r>
            <a:r>
              <a:rPr kumimoji="1" lang="zh-CN" altLang="en-US" sz="2800" dirty="0"/>
              <a:t>唇的左角或右角</a:t>
            </a:r>
          </a:p>
          <a:p>
            <a:pPr>
              <a:spcBef>
                <a:spcPts val="0"/>
              </a:spcBef>
            </a:pPr>
            <a:r>
              <a:rPr kumimoji="1" lang="en-US" altLang="zh-CN" sz="2800" dirty="0"/>
              <a:t>c. </a:t>
            </a:r>
            <a:r>
              <a:rPr kumimoji="1" lang="zh-CN" altLang="en-US" sz="2800" dirty="0"/>
              <a:t>上唇正中</a:t>
            </a:r>
          </a:p>
          <a:p>
            <a:pPr>
              <a:spcBef>
                <a:spcPts val="0"/>
              </a:spcBef>
            </a:pPr>
            <a:r>
              <a:rPr kumimoji="1" lang="en-US" altLang="zh-CN" sz="2800" dirty="0"/>
              <a:t>d. </a:t>
            </a:r>
            <a:r>
              <a:rPr kumimoji="1" lang="zh-CN" altLang="en-US" sz="2800" dirty="0"/>
              <a:t>舔食：塗滿嘴唇上的糖漿，看誰先舔淨。</a:t>
            </a:r>
          </a:p>
          <a:p>
            <a:pPr>
              <a:spcBef>
                <a:spcPts val="0"/>
              </a:spcBef>
            </a:pPr>
            <a:r>
              <a:rPr kumimoji="1" lang="en-US" altLang="zh-CN" sz="2800" dirty="0"/>
              <a:t>e. </a:t>
            </a:r>
            <a:r>
              <a:rPr kumimoji="1" lang="zh-CN" altLang="en-US" sz="2800" dirty="0"/>
              <a:t>練習</a:t>
            </a:r>
            <a:r>
              <a:rPr kumimoji="1" lang="en-US" altLang="zh-CN" sz="2800" dirty="0"/>
              <a:t>(a)</a:t>
            </a:r>
            <a:r>
              <a:rPr kumimoji="1" lang="zh-CN" altLang="en-US" sz="2800" dirty="0"/>
              <a:t>的時候，應先示範，等</a:t>
            </a:r>
            <a:r>
              <a:rPr kumimoji="1" lang="en-US" altLang="zh-CN" sz="2800" dirty="0"/>
              <a:t>(a)</a:t>
            </a:r>
            <a:r>
              <a:rPr kumimoji="1" lang="zh-CN" altLang="en-US" sz="2800" dirty="0"/>
              <a:t>會了以後再順序練習。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52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419747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13174"/>
          </a:xfrm>
        </p:spPr>
        <p:txBody>
          <a:bodyPr/>
          <a:lstStyle/>
          <a:p>
            <a:r>
              <a:rPr kumimoji="1" lang="zh-TW" altLang="en-US" dirty="0" smtClean="0"/>
              <a:t>舌頭練習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920750"/>
            <a:ext cx="8042276" cy="5937249"/>
          </a:xfrm>
        </p:spPr>
        <p:txBody>
          <a:bodyPr>
            <a:noAutofit/>
          </a:bodyPr>
          <a:lstStyle/>
          <a:p>
            <a:pPr>
              <a:spcBef>
                <a:spcPts val="200"/>
              </a:spcBef>
            </a:pPr>
            <a:r>
              <a:rPr kumimoji="1" lang="en-US" altLang="zh-CN" sz="2800" dirty="0"/>
              <a:t>2. </a:t>
            </a:r>
            <a:r>
              <a:rPr kumimoji="1" lang="zh-CN" altLang="en-US" sz="2800" dirty="0"/>
              <a:t>舌頭伸出伸入。</a:t>
            </a:r>
          </a:p>
          <a:p>
            <a:pPr>
              <a:spcBef>
                <a:spcPts val="200"/>
              </a:spcBef>
            </a:pPr>
            <a:r>
              <a:rPr kumimoji="1" lang="en-US" altLang="zh-CN" sz="2800" dirty="0"/>
              <a:t>3. </a:t>
            </a:r>
            <a:r>
              <a:rPr kumimoji="1" lang="zh-CN" altLang="en-US" sz="2800" dirty="0"/>
              <a:t>把舌頭伸出外面再往上翹。</a:t>
            </a:r>
          </a:p>
          <a:p>
            <a:pPr>
              <a:spcBef>
                <a:spcPts val="200"/>
              </a:spcBef>
            </a:pPr>
            <a:r>
              <a:rPr kumimoji="1" lang="en-US" altLang="zh-CN" sz="2800" dirty="0"/>
              <a:t>4. </a:t>
            </a:r>
            <a:r>
              <a:rPr kumimoji="1" lang="zh-CN" altLang="en-US" sz="2800" dirty="0"/>
              <a:t>舌頭向左右嘴角移動。</a:t>
            </a:r>
          </a:p>
          <a:p>
            <a:pPr>
              <a:spcBef>
                <a:spcPts val="200"/>
              </a:spcBef>
            </a:pPr>
            <a:r>
              <a:rPr kumimoji="1" lang="en-US" altLang="zh-CN" sz="2800" dirty="0"/>
              <a:t>5. </a:t>
            </a:r>
            <a:r>
              <a:rPr kumimoji="1" lang="zh-CN" altLang="en-US" sz="2800" dirty="0" smtClean="0"/>
              <a:t>舌頭在</a:t>
            </a:r>
            <a:r>
              <a:rPr kumimoji="1" lang="zh-TW" altLang="en-US" sz="2800" dirty="0" smtClean="0"/>
              <a:t>口</a:t>
            </a:r>
            <a:r>
              <a:rPr kumimoji="1" lang="zh-CN" altLang="en-US" sz="2800" dirty="0" smtClean="0"/>
              <a:t>內</a:t>
            </a:r>
            <a:r>
              <a:rPr kumimoji="1" lang="zh-CN" altLang="en-US" sz="2800" dirty="0"/>
              <a:t>左右移動推抵兩頰內側。</a:t>
            </a:r>
          </a:p>
          <a:p>
            <a:pPr>
              <a:spcBef>
                <a:spcPts val="200"/>
              </a:spcBef>
            </a:pPr>
            <a:r>
              <a:rPr kumimoji="1" lang="en-US" altLang="zh-CN" sz="2800" dirty="0"/>
              <a:t>6. </a:t>
            </a:r>
            <a:r>
              <a:rPr kumimoji="1" lang="zh-CN" altLang="en-US" sz="2800" dirty="0"/>
              <a:t>用舌尖舔上下唇。</a:t>
            </a:r>
          </a:p>
          <a:p>
            <a:pPr>
              <a:spcBef>
                <a:spcPts val="200"/>
              </a:spcBef>
            </a:pPr>
            <a:r>
              <a:rPr kumimoji="1" lang="en-US" altLang="zh-CN" sz="2800" dirty="0"/>
              <a:t>7. </a:t>
            </a:r>
            <a:r>
              <a:rPr kumimoji="1" lang="zh-CN" altLang="en-US" sz="2800" dirty="0"/>
              <a:t>舌頭用力舔餅乾。</a:t>
            </a:r>
          </a:p>
          <a:p>
            <a:pPr>
              <a:spcBef>
                <a:spcPts val="200"/>
              </a:spcBef>
            </a:pPr>
            <a:r>
              <a:rPr kumimoji="1" lang="en-US" altLang="zh-CN" sz="2800" dirty="0"/>
              <a:t>8. </a:t>
            </a:r>
            <a:r>
              <a:rPr kumimoji="1" lang="zh-CN" altLang="en-US" sz="2800" dirty="0"/>
              <a:t>舌頭在牙齒外側轉動做清潔牙齒狀。</a:t>
            </a:r>
          </a:p>
          <a:p>
            <a:pPr>
              <a:spcBef>
                <a:spcPts val="200"/>
              </a:spcBef>
            </a:pPr>
            <a:r>
              <a:rPr kumimoji="1" lang="en-US" altLang="zh-CN" sz="2800" dirty="0"/>
              <a:t>9. </a:t>
            </a:r>
            <a:r>
              <a:rPr kumimoji="1" lang="zh-CN" altLang="en-US" sz="2800" dirty="0"/>
              <a:t>捲舌作馬蹄聲。</a:t>
            </a:r>
          </a:p>
          <a:p>
            <a:pPr>
              <a:spcBef>
                <a:spcPts val="200"/>
              </a:spcBef>
            </a:pPr>
            <a:r>
              <a:rPr kumimoji="1" lang="en-US" altLang="zh-CN" sz="2800" dirty="0"/>
              <a:t>10. </a:t>
            </a:r>
            <a:r>
              <a:rPr kumimoji="1" lang="zh-CN" altLang="en-US" sz="2800" dirty="0"/>
              <a:t>舌尖運動：用舌尖舔食食物，增加顏面肌肉和舌肌運轉能力。</a:t>
            </a:r>
          </a:p>
          <a:p>
            <a:pPr>
              <a:spcBef>
                <a:spcPts val="200"/>
              </a:spcBef>
            </a:pPr>
            <a:r>
              <a:rPr kumimoji="1" lang="en-US" altLang="zh-CN" sz="2800" dirty="0"/>
              <a:t>11. </a:t>
            </a:r>
            <a:r>
              <a:rPr kumimoji="1" lang="zh-CN" altLang="en-US" sz="2800" dirty="0"/>
              <a:t>用吸管吸飲料：用吸管吸飲料，舌頭會被牽引到口腔的後部，亦是一種舌頭的訓練。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53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6996154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35424"/>
          </a:xfrm>
        </p:spPr>
        <p:txBody>
          <a:bodyPr/>
          <a:lstStyle/>
          <a:p>
            <a:r>
              <a:rPr kumimoji="1" lang="zh-TW" altLang="en-US" dirty="0" smtClean="0"/>
              <a:t>呼與吸的練習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9275" y="1143000"/>
            <a:ext cx="8042276" cy="5714999"/>
          </a:xfrm>
        </p:spPr>
        <p:txBody>
          <a:bodyPr>
            <a:noAutofit/>
          </a:bodyPr>
          <a:lstStyle/>
          <a:p>
            <a:r>
              <a:rPr kumimoji="1" lang="zh-CN" altLang="en-US" sz="2800" dirty="0"/>
              <a:t>吹羽毛遊戲：用嘴巴呼氣，吹羽毛，且可染色，增加兒童的興趣。亦可以棉花、毛線、彩帶、棉紙片等器材代替。練習呼氣的長短、強弱、斷續，以培養兒童呼氣的調整力。</a:t>
            </a:r>
          </a:p>
          <a:p>
            <a:r>
              <a:rPr kumimoji="1" lang="zh-CN" altLang="en-US" sz="2800" dirty="0"/>
              <a:t>用厚紙筒吹前項材料，材料可由小（輕）而大（重），輕重不同，所用氣量不同，注意送氣集中、均勻。</a:t>
            </a:r>
          </a:p>
          <a:p>
            <a:r>
              <a:rPr kumimoji="1" lang="zh-CN" altLang="en-US" sz="2800" dirty="0"/>
              <a:t>用吸管吹前項材料，放置桌上，成人先示範，再鼓勵他自己吹。</a:t>
            </a:r>
          </a:p>
          <a:p>
            <a:r>
              <a:rPr kumimoji="1" lang="zh-CN" altLang="en-US" sz="2800" dirty="0"/>
              <a:t>吹玩具小喇叭、哨子、口琴、口笛等或吹泡泡、風車、氣球、乒乓球，以增進呼氣量與調整力。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54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193802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130674"/>
          </a:xfrm>
        </p:spPr>
        <p:txBody>
          <a:bodyPr/>
          <a:lstStyle/>
          <a:p>
            <a:r>
              <a:rPr kumimoji="1" lang="zh-TW" altLang="en-US" dirty="0"/>
              <a:t>呼與吸的練習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2800" dirty="0"/>
              <a:t>做不要說話的信號：「噓」。</a:t>
            </a:r>
          </a:p>
          <a:p>
            <a:r>
              <a:rPr kumimoji="1" lang="zh-CN" altLang="en-US" sz="2800" dirty="0"/>
              <a:t>吹火柴、蠟燭、碎紙片、口哨。</a:t>
            </a:r>
          </a:p>
          <a:p>
            <a:r>
              <a:rPr kumimoji="1" lang="zh-CN" altLang="en-US" sz="2800" dirty="0"/>
              <a:t>用吸管吹水。</a:t>
            </a:r>
          </a:p>
          <a:p>
            <a:r>
              <a:rPr kumimoji="1" lang="zh-CN" altLang="en-US" sz="2800" dirty="0"/>
              <a:t>慢慢哈氣越長越好。</a:t>
            </a:r>
          </a:p>
          <a:p>
            <a:r>
              <a:rPr kumimoji="1" lang="zh-CN" altLang="en-US" sz="2800" dirty="0"/>
              <a:t>置舌頭於上、下齒之間慢慢吹氣。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55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5052172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舌根音的練習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CN" altLang="en-US" sz="2800" dirty="0" smtClean="0"/>
              <a:t>漱</a:t>
            </a:r>
            <a:r>
              <a:rPr kumimoji="1" lang="zh-CN" altLang="en-US" sz="2800" dirty="0"/>
              <a:t>口練習：喝一點水，頭仰著，發出”咕嚕咕嚕”的聲音，協助小朋友了解舌根動的感覺</a:t>
            </a:r>
            <a:r>
              <a:rPr kumimoji="1" lang="zh-CN" altLang="en-US" sz="2800" dirty="0" smtClean="0"/>
              <a:t>。</a:t>
            </a:r>
            <a:endParaRPr kumimoji="1" lang="en-US" altLang="zh-CN" sz="2800" dirty="0" smtClean="0"/>
          </a:p>
          <a:p>
            <a:r>
              <a:rPr kumimoji="1" lang="zh-CN" altLang="en-US" sz="2800" dirty="0" smtClean="0"/>
              <a:t>上述口腔運動練習可於顎裂</a:t>
            </a:r>
            <a:r>
              <a:rPr kumimoji="1" lang="zh-CN" altLang="en-US" sz="2800" dirty="0"/>
              <a:t>手術修補後，約一歲左右即開始練習。儘早做可加強小朋友口腔功能。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56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466440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口腔運動小活動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sz="2800" dirty="0" smtClean="0"/>
              <a:t>舌頭運動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唇部運動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吹的動作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吃的動作</a:t>
            </a:r>
            <a:endParaRPr kumimoji="1" lang="zh-CN" altLang="en-US" sz="280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57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28555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舌頭運動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sz="2800" dirty="0" smtClean="0"/>
              <a:t>扮鬼臉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哼歌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舔果醬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棒棒糖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模仿猴子臉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舔冰淇淋</a:t>
            </a:r>
            <a:endParaRPr kumimoji="1" lang="zh-CN" altLang="en-US" sz="280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58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449622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唇部運動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sz="2800" dirty="0" smtClean="0"/>
              <a:t>抿的動作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親吻遊戲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吸</a:t>
            </a:r>
            <a:endParaRPr kumimoji="1" lang="en-US" altLang="zh-TW" sz="2800" dirty="0" smtClean="0"/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59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8384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z="4800" dirty="0" smtClean="0"/>
              <a:t>語意</a:t>
            </a:r>
            <a:endParaRPr kumimoji="1" lang="zh-CN" altLang="en-US" sz="4800" dirty="0"/>
          </a:p>
        </p:txBody>
      </p:sp>
      <p:sp>
        <p:nvSpPr>
          <p:cNvPr id="10" name="Text Box 10"/>
          <p:cNvSpPr>
            <a:spLocks noGrp="1"/>
          </p:cNvSpPr>
          <p:nvPr>
            <p:ph idx="1"/>
          </p:nvPr>
        </p:nvSpPr>
        <p:spPr>
          <a:xfrm>
            <a:off x="549274" y="1600200"/>
            <a:ext cx="8435975" cy="5067299"/>
          </a:xfrm>
          <a:prstGeom prst="rect">
            <a:avLst/>
          </a:prstGeom>
        </p:spPr>
        <p:txBody>
          <a:bodyPr wrap="square" lIns="91440" tIns="45720" rIns="91440" bIns="45720" numCol="1" anchor="t">
            <a:noAutofit/>
          </a:bodyPr>
          <a:lstStyle/>
          <a:p>
            <a:pPr marL="1084262" indent="-1084262">
              <a:buNone/>
            </a:pPr>
            <a:r>
              <a:rPr lang="en-US" sz="2800" dirty="0" smtClean="0"/>
              <a:t>  語言的意義，包括字、詞和句子所表達的意義。幼</a:t>
            </a:r>
          </a:p>
          <a:p>
            <a:pPr marL="1084262" indent="-1084262">
              <a:buNone/>
            </a:pPr>
            <a:r>
              <a:rPr lang="en-US" sz="2800" dirty="0"/>
              <a:t> </a:t>
            </a:r>
            <a:r>
              <a:rPr lang="en-US" sz="2800" dirty="0" smtClean="0"/>
              <a:t> 兒語意經常發展出過度延伸或延伸不足的現</a:t>
            </a:r>
            <a:r>
              <a:rPr lang="zh-TW" altLang="en-US" sz="2800" dirty="0" smtClean="0"/>
              <a:t>象。</a:t>
            </a:r>
            <a:endParaRPr lang="en-US" sz="2800" dirty="0" smtClean="0"/>
          </a:p>
          <a:p>
            <a:pPr marL="1084262" indent="-1084262">
              <a:lnSpc>
                <a:spcPct val="115000"/>
              </a:lnSpc>
              <a:buNone/>
            </a:pPr>
            <a:r>
              <a:rPr lang="en-US" sz="2800" dirty="0" smtClean="0"/>
              <a:t> ‧</a:t>
            </a:r>
            <a:r>
              <a:rPr lang="en-US" sz="2800" b="1" dirty="0" smtClean="0"/>
              <a:t>過度延伸</a:t>
            </a:r>
            <a:r>
              <a:rPr lang="en-US" sz="2800" dirty="0" smtClean="0"/>
              <a:t>：使用某字時，除了有標準意義外，還</a:t>
            </a:r>
          </a:p>
          <a:p>
            <a:pPr marL="1084262" indent="-1084262">
              <a:lnSpc>
                <a:spcPct val="115000"/>
              </a:lnSpc>
              <a:buNone/>
            </a:pPr>
            <a:r>
              <a:rPr lang="en-US" sz="2800" dirty="0"/>
              <a:t> </a:t>
            </a:r>
            <a:r>
              <a:rPr lang="en-US" sz="2800" dirty="0" smtClean="0"/>
              <a:t>   用來解釋其他類似的物體、動作或事件。</a:t>
            </a:r>
          </a:p>
          <a:p>
            <a:pPr marL="1084262" indent="-1084262">
              <a:lnSpc>
                <a:spcPct val="115000"/>
              </a:lnSpc>
              <a:buNone/>
            </a:pPr>
            <a:r>
              <a:rPr lang="en-US" sz="2800" dirty="0" smtClean="0"/>
              <a:t> ‧</a:t>
            </a:r>
            <a:r>
              <a:rPr lang="en-US" sz="2800" b="1" dirty="0" smtClean="0"/>
              <a:t>延伸不足</a:t>
            </a:r>
            <a:r>
              <a:rPr lang="en-US" sz="2800" dirty="0" smtClean="0"/>
              <a:t>：使用某字時，只限於解釋標準意義中</a:t>
            </a:r>
          </a:p>
          <a:p>
            <a:pPr marL="1084262" indent="-1084262">
              <a:lnSpc>
                <a:spcPct val="115000"/>
              </a:lnSpc>
              <a:buNone/>
            </a:pPr>
            <a:r>
              <a:rPr lang="en-US" sz="2800" dirty="0"/>
              <a:t> </a:t>
            </a:r>
            <a:r>
              <a:rPr lang="en-US" sz="2800" dirty="0" smtClean="0"/>
              <a:t>   的一部分而已。</a:t>
            </a:r>
          </a:p>
        </p:txBody>
      </p:sp>
      <p:sp>
        <p:nvSpPr>
          <p:cNvPr id="2" name="幻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940590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吹的動作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sz="2800" dirty="0" smtClean="0"/>
              <a:t>吃飯吹湯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臉上吹氣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吹輕柔物品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吹泡泡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吹有聲音的玩具</a:t>
            </a:r>
            <a:endParaRPr kumimoji="1" lang="zh-CN" altLang="en-US" sz="280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60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917869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吃的動作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sz="2800" dirty="0" smtClean="0"/>
              <a:t>依年齡挑選適合食物</a:t>
            </a:r>
            <a:endParaRPr kumimoji="1" lang="en-US" altLang="zh-TW" sz="2800" dirty="0" smtClean="0"/>
          </a:p>
          <a:p>
            <a:r>
              <a:rPr kumimoji="1" lang="zh-TW" altLang="en-US" sz="2800" dirty="0" smtClean="0"/>
              <a:t>挑選多樣化的食物材質</a:t>
            </a:r>
            <a:endParaRPr kumimoji="1" lang="zh-CN" altLang="en-US" sz="280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61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035869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/>
              <a:t>參考資料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>
                <a:hlinkClick r:id="rId2"/>
              </a:rPr>
              <a:t>www.ece.moe.edu.tw/wp-content/uploads/2011/12/0to6.</a:t>
            </a:r>
            <a:r>
              <a:rPr kumimoji="1" lang="en-US" altLang="zh-CN" dirty="0" smtClean="0">
                <a:hlinkClick r:id="rId2"/>
              </a:rPr>
              <a:t>pdf</a:t>
            </a:r>
            <a:endParaRPr kumimoji="1" lang="en-US" altLang="zh-CN" dirty="0" smtClean="0"/>
          </a:p>
          <a:p>
            <a:r>
              <a:rPr kumimoji="1" lang="en-US" altLang="zh-CN" dirty="0">
                <a:hlinkClick r:id="rId3"/>
              </a:rPr>
              <a:t>http://www.kmuh.org.tw/www/kmcj/data/8802/4168.</a:t>
            </a:r>
            <a:r>
              <a:rPr kumimoji="1" lang="en-US" altLang="zh-CN" dirty="0" smtClean="0">
                <a:hlinkClick r:id="rId3"/>
              </a:rPr>
              <a:t>htm</a:t>
            </a:r>
            <a:endParaRPr kumimoji="1" lang="en-US" altLang="zh-CN" dirty="0" smtClean="0"/>
          </a:p>
          <a:p>
            <a:r>
              <a:rPr kumimoji="1" lang="en-US" altLang="zh-CN" dirty="0">
                <a:hlinkClick r:id="rId4"/>
              </a:rPr>
              <a:t>http://www.weigong.org.tw/healinfo-content.php?&amp;seq=</a:t>
            </a:r>
            <a:r>
              <a:rPr kumimoji="1" lang="en-US" altLang="zh-CN" dirty="0" smtClean="0">
                <a:hlinkClick r:id="rId4"/>
              </a:rPr>
              <a:t>991125298</a:t>
            </a:r>
            <a:endParaRPr kumimoji="1" lang="en-US" altLang="zh-CN" dirty="0" smtClean="0"/>
          </a:p>
          <a:p>
            <a:r>
              <a:rPr kumimoji="1" lang="zh-CN" altLang="en-US" dirty="0"/>
              <a:t>語言障礙學生鑑定辦法說</a:t>
            </a:r>
            <a:r>
              <a:rPr kumimoji="1" lang="zh-CN" altLang="en-US" dirty="0" smtClean="0"/>
              <a:t>明</a:t>
            </a:r>
            <a:endParaRPr kumimoji="1" lang="en-US" altLang="zh-CN" dirty="0" smtClean="0"/>
          </a:p>
          <a:p>
            <a:r>
              <a:rPr kumimoji="1" lang="en-US" altLang="zh-CN" dirty="0"/>
              <a:t>http://</a:t>
            </a:r>
            <a:r>
              <a:rPr kumimoji="1" lang="en-US" altLang="zh-CN" dirty="0" err="1"/>
              <a:t>disable.yam.org.tw</a:t>
            </a:r>
            <a:r>
              <a:rPr kumimoji="1" lang="en-US" altLang="zh-CN" dirty="0"/>
              <a:t>/life/467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62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6883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/>
              <a:t>語法</a:t>
            </a:r>
            <a:endParaRPr kumimoji="1" lang="zh-CN" altLang="en-US" dirty="0"/>
          </a:p>
        </p:txBody>
      </p:sp>
      <p:sp>
        <p:nvSpPr>
          <p:cNvPr id="11" name="Text Box 11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5035549"/>
          </a:xfrm>
          <a:prstGeom prst="rect">
            <a:avLst/>
          </a:prstGeom>
        </p:spPr>
        <p:txBody>
          <a:bodyPr wrap="square" lIns="91440" tIns="45720" rIns="91440" bIns="45720" numCol="1" anchor="t">
            <a:normAutofit/>
          </a:bodyPr>
          <a:lstStyle/>
          <a:p>
            <a:pPr marL="342900" indent="-342900">
              <a:lnSpc>
                <a:spcPct val="115000"/>
              </a:lnSpc>
              <a:buNone/>
            </a:pPr>
            <a:r>
              <a:rPr lang="en-US" sz="3300" dirty="0" smtClean="0"/>
              <a:t>  ‧語言的結構。如何將字、詞組成有意義句子的規則，包括字詞的順序、時態與數目。</a:t>
            </a:r>
          </a:p>
          <a:p>
            <a:pPr marL="342900" indent="-342900">
              <a:lnSpc>
                <a:spcPct val="115000"/>
              </a:lnSpc>
              <a:buNone/>
            </a:pPr>
            <a:r>
              <a:rPr lang="en-US" sz="3300" dirty="0" smtClean="0"/>
              <a:t>  ‧幼兒約一歲半左右進入雙字句期，如「餅乾，吃」，出現字的順序，語法的發展才算真正開始。</a:t>
            </a:r>
          </a:p>
          <a:p>
            <a:pPr marL="342900" indent="-342900">
              <a:lnSpc>
                <a:spcPct val="115000"/>
              </a:lnSpc>
              <a:buNone/>
            </a:pPr>
            <a:r>
              <a:rPr lang="en-US" sz="3300" dirty="0" smtClean="0"/>
              <a:t>  </a:t>
            </a:r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05450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87799"/>
          </a:xfrm>
        </p:spPr>
        <p:txBody>
          <a:bodyPr/>
          <a:lstStyle/>
          <a:p>
            <a:r>
              <a:rPr lang="zh-TW" altLang="en-US" sz="4800" b="1" dirty="0" smtClean="0"/>
              <a:t>語用</a:t>
            </a:r>
            <a:endParaRPr kumimoji="1" lang="zh-CN" altLang="en-US" dirty="0"/>
          </a:p>
        </p:txBody>
      </p:sp>
      <p:sp>
        <p:nvSpPr>
          <p:cNvPr id="12" name="Text Box 12"/>
          <p:cNvSpPr>
            <a:spLocks noGrp="1"/>
          </p:cNvSpPr>
          <p:nvPr>
            <p:ph idx="1"/>
          </p:nvPr>
        </p:nvSpPr>
        <p:spPr>
          <a:xfrm>
            <a:off x="549275" y="1095375"/>
            <a:ext cx="8042276" cy="5238750"/>
          </a:xfrm>
          <a:prstGeom prst="rect">
            <a:avLst/>
          </a:prstGeom>
        </p:spPr>
        <p:txBody>
          <a:bodyPr wrap="square" lIns="91440" tIns="45720" rIns="91440" bIns="45720" numCol="1" anchor="t">
            <a:noAutofit/>
          </a:bodyPr>
          <a:lstStyle/>
          <a:p>
            <a:pPr marL="342900" indent="-342900">
              <a:lnSpc>
                <a:spcPct val="115000"/>
              </a:lnSpc>
              <a:buNone/>
            </a:pPr>
            <a:r>
              <a:rPr lang="en-US" sz="2800" dirty="0" smtClean="0"/>
              <a:t> ‧在不同的社會情境中，有效及適當地使用語言 的原則。有效溝通必須同時包括說、聽和社會性的技能，在幼兒語言發展的過程中，除了學習對聽者說「什麼」，也要學習「如何」適當地說。</a:t>
            </a:r>
          </a:p>
          <a:p>
            <a:pPr marL="342900" indent="-342900">
              <a:lnSpc>
                <a:spcPct val="115000"/>
              </a:lnSpc>
              <a:buNone/>
            </a:pPr>
            <a:r>
              <a:rPr lang="en-US" sz="2800" dirty="0" smtClean="0"/>
              <a:t> ‧嬰兒最初幾個月：展現基本的溝通技能。</a:t>
            </a:r>
          </a:p>
          <a:p>
            <a:pPr marL="342900" indent="-342900">
              <a:lnSpc>
                <a:spcPct val="115000"/>
              </a:lnSpc>
              <a:buNone/>
            </a:pPr>
            <a:r>
              <a:rPr lang="en-US" sz="2800" dirty="0" smtClean="0"/>
              <a:t> ‧三、四個月大的嬰兒：以各種方式引起成人得注意。當隨著成人的逗弄做出有韻律的回應時，這些反應會鼓勵成人對嬰兒說的更多。</a:t>
            </a:r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10790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b="1" dirty="0" smtClean="0"/>
              <a:t>語</a:t>
            </a:r>
            <a:r>
              <a:rPr lang="zh-TW" altLang="en-US" sz="4400" b="1" dirty="0" smtClean="0"/>
              <a:t>言發展能力</a:t>
            </a:r>
            <a:endParaRPr kumimoji="1" lang="zh-CN" altLang="en-US" dirty="0"/>
          </a:p>
        </p:txBody>
      </p:sp>
      <p:sp>
        <p:nvSpPr>
          <p:cNvPr id="13" name="Text Box 13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wrap="square" lIns="91440" tIns="45720" rIns="91440" bIns="45720" numCol="1" anchor="t">
            <a:normAutofit/>
          </a:bodyPr>
          <a:lstStyle/>
          <a:p>
            <a:pPr marL="342900" indent="-342900">
              <a:lnSpc>
                <a:spcPct val="115000"/>
              </a:lnSpc>
              <a:buNone/>
            </a:pPr>
            <a:r>
              <a:rPr lang="en-US" sz="2800" dirty="0" smtClean="0"/>
              <a:t>‧二歲左右的幼兒：已能聆聽同伴說的話，並適當得給予回應問題。</a:t>
            </a:r>
          </a:p>
          <a:p>
            <a:pPr marL="342900" indent="-342900">
              <a:lnSpc>
                <a:spcPct val="115000"/>
              </a:lnSpc>
              <a:buNone/>
            </a:pPr>
            <a:r>
              <a:rPr lang="en-US" sz="2800" dirty="0" smtClean="0"/>
              <a:t>‧三歲以上的幼兒：逐步能掌握不同對</a:t>
            </a:r>
            <a:r>
              <a:rPr lang="zh-TW" altLang="en-US" sz="2800" dirty="0" smtClean="0"/>
              <a:t>象</a:t>
            </a:r>
            <a:r>
              <a:rPr lang="en-US" sz="2800" dirty="0" smtClean="0"/>
              <a:t>、不同情境時的說話技巧。</a:t>
            </a:r>
          </a:p>
          <a:p>
            <a:pPr marL="342900" indent="-342900">
              <a:lnSpc>
                <a:spcPct val="115000"/>
              </a:lnSpc>
              <a:buNone/>
            </a:pPr>
            <a:r>
              <a:rPr lang="en-US" sz="2800" dirty="0" smtClean="0"/>
              <a:t>‧四歲以上的幼兒：能參與討論，並在交談時，能因應聽者的能力及反應調整說話內容。</a:t>
            </a:r>
          </a:p>
        </p:txBody>
      </p:sp>
      <p:sp>
        <p:nvSpPr>
          <p:cNvPr id="3" name="幻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FF240-2826-664D-81BC-A06498428FC7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98664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微风">
  <a:themeElements>
    <a:clrScheme name="微风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微风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微风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微风.thmx</Template>
  <TotalTime>1399</TotalTime>
  <Words>3565</Words>
  <Application>Microsoft Macintosh PowerPoint</Application>
  <PresentationFormat>全屏显示(4:3)</PresentationFormat>
  <Paragraphs>373</Paragraphs>
  <Slides>62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62</vt:i4>
      </vt:variant>
    </vt:vector>
  </HeadingPairs>
  <TitlesOfParts>
    <vt:vector size="63" baseType="lpstr">
      <vt:lpstr>微风</vt:lpstr>
      <vt:lpstr>認識嬰幼兒語言發展</vt:lpstr>
      <vt:lpstr>簡介</vt:lpstr>
      <vt:lpstr> 語言的意義</vt:lpstr>
      <vt:lpstr>語言構成要素</vt:lpstr>
      <vt:lpstr> 語音</vt:lpstr>
      <vt:lpstr>語意</vt:lpstr>
      <vt:lpstr>語法</vt:lpstr>
      <vt:lpstr>語用</vt:lpstr>
      <vt:lpstr>語言發展能力</vt:lpstr>
      <vt:lpstr>語言發展基礎 </vt:lpstr>
      <vt:lpstr>語言發展理論</vt:lpstr>
      <vt:lpstr>天賦論</vt:lpstr>
      <vt:lpstr>經驗論</vt:lpstr>
      <vt:lpstr>認知論</vt:lpstr>
      <vt:lpstr>語言發展階段</vt:lpstr>
      <vt:lpstr>前語言期</vt:lpstr>
      <vt:lpstr>前語言期</vt:lpstr>
      <vt:lpstr>語言發展第一期</vt:lpstr>
      <vt:lpstr>語言發展的第二期</vt:lpstr>
      <vt:lpstr>語言發展第三期</vt:lpstr>
      <vt:lpstr>語言發展第四期</vt:lpstr>
      <vt:lpstr>影響語言發展的因素</vt:lpstr>
      <vt:lpstr>0-1歲語言溝通發展</vt:lpstr>
      <vt:lpstr>父母或保母可以做的事</vt:lpstr>
      <vt:lpstr>1-2歲語言溝通發展</vt:lpstr>
      <vt:lpstr>父母或保母可以做的事</vt:lpstr>
      <vt:lpstr>2-3歲語言溝通發展</vt:lpstr>
      <vt:lpstr>父母或保母可以做的事</vt:lpstr>
      <vt:lpstr>3-4歲語言溝通發展</vt:lpstr>
      <vt:lpstr>父母或保母可以做的事</vt:lpstr>
      <vt:lpstr>4-5歲語言溝通發展</vt:lpstr>
      <vt:lpstr>父母或保母可以做的事</vt:lpstr>
      <vt:lpstr>5-6歲語言溝通發展</vt:lpstr>
      <vt:lpstr>父母或保母可以做的事</vt:lpstr>
      <vt:lpstr>讀寫萌發教育意義</vt:lpstr>
      <vt:lpstr>嬰幼兒讀的萌發</vt:lpstr>
      <vt:lpstr>嬰幼兒寫的萌發</vt:lpstr>
      <vt:lpstr>建立讀寫萌發的情境 </vt:lpstr>
      <vt:lpstr>語言障礙</vt:lpstr>
      <vt:lpstr>語言發展遲緩評估指標</vt:lpstr>
      <vt:lpstr>語言發展遲緩的原因</vt:lpstr>
      <vt:lpstr>構音異常</vt:lpstr>
      <vt:lpstr>構音異常類型</vt:lpstr>
      <vt:lpstr>構音異常類型</vt:lpstr>
      <vt:lpstr>語暢異常</vt:lpstr>
      <vt:lpstr>嗓音異常</vt:lpstr>
      <vt:lpstr>教育的原則與方法</vt:lpstr>
      <vt:lpstr>教育的原則與方法</vt:lpstr>
      <vt:lpstr>保母/家長可進行活動</vt:lpstr>
      <vt:lpstr>唇的練習</vt:lpstr>
      <vt:lpstr>唇的練習</vt:lpstr>
      <vt:lpstr>舌頭練習</vt:lpstr>
      <vt:lpstr>舌頭練習</vt:lpstr>
      <vt:lpstr>呼與吸的練習</vt:lpstr>
      <vt:lpstr>呼與吸的練習</vt:lpstr>
      <vt:lpstr>舌根音的練習</vt:lpstr>
      <vt:lpstr>口腔運動小活動</vt:lpstr>
      <vt:lpstr>舌頭運動</vt:lpstr>
      <vt:lpstr>唇部運動</vt:lpstr>
      <vt:lpstr>吹的動作</vt:lpstr>
      <vt:lpstr>吃的動作</vt:lpstr>
      <vt:lpstr>參考資料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認識嬰幼兒語言發展</dc:title>
  <dc:creator>Wu Yu-Fen</dc:creator>
  <cp:lastModifiedBy>Wu Yu-Fen</cp:lastModifiedBy>
  <cp:revision>93</cp:revision>
  <cp:lastPrinted>2015-04-13T10:50:42Z</cp:lastPrinted>
  <dcterms:created xsi:type="dcterms:W3CDTF">2015-02-09T05:13:47Z</dcterms:created>
  <dcterms:modified xsi:type="dcterms:W3CDTF">2015-07-13T15:33:49Z</dcterms:modified>
</cp:coreProperties>
</file>